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sldIdLst>
    <p:sldId id="257" r:id="rId2"/>
    <p:sldId id="547" r:id="rId3"/>
    <p:sldId id="419" r:id="rId4"/>
    <p:sldId id="601" r:id="rId5"/>
    <p:sldId id="605" r:id="rId6"/>
    <p:sldId id="606" r:id="rId7"/>
    <p:sldId id="608" r:id="rId8"/>
    <p:sldId id="607" r:id="rId9"/>
    <p:sldId id="548" r:id="rId10"/>
    <p:sldId id="610" r:id="rId11"/>
    <p:sldId id="611" r:id="rId12"/>
    <p:sldId id="613" r:id="rId13"/>
    <p:sldId id="612" r:id="rId14"/>
    <p:sldId id="603" r:id="rId15"/>
    <p:sldId id="602" r:id="rId16"/>
    <p:sldId id="604" r:id="rId17"/>
    <p:sldId id="579" r:id="rId18"/>
    <p:sldId id="614" r:id="rId19"/>
    <p:sldId id="615" r:id="rId20"/>
    <p:sldId id="616" r:id="rId21"/>
    <p:sldId id="617" r:id="rId22"/>
    <p:sldId id="586" r:id="rId23"/>
    <p:sldId id="619" r:id="rId24"/>
    <p:sldId id="620" r:id="rId25"/>
    <p:sldId id="622" r:id="rId26"/>
    <p:sldId id="626" r:id="rId27"/>
    <p:sldId id="623" r:id="rId28"/>
    <p:sldId id="624" r:id="rId29"/>
    <p:sldId id="621" r:id="rId30"/>
    <p:sldId id="627" r:id="rId31"/>
    <p:sldId id="628" r:id="rId32"/>
    <p:sldId id="629" r:id="rId33"/>
    <p:sldId id="630" r:id="rId34"/>
    <p:sldId id="631" r:id="rId35"/>
    <p:sldId id="633" r:id="rId36"/>
    <p:sldId id="636" r:id="rId37"/>
    <p:sldId id="634" r:id="rId38"/>
    <p:sldId id="637" r:id="rId39"/>
    <p:sldId id="642" r:id="rId40"/>
    <p:sldId id="638" r:id="rId41"/>
    <p:sldId id="643" r:id="rId42"/>
    <p:sldId id="644" r:id="rId43"/>
    <p:sldId id="645" r:id="rId44"/>
    <p:sldId id="646" r:id="rId45"/>
    <p:sldId id="639" r:id="rId46"/>
    <p:sldId id="648" r:id="rId47"/>
    <p:sldId id="641" r:id="rId48"/>
    <p:sldId id="640" r:id="rId49"/>
    <p:sldId id="647" r:id="rId50"/>
    <p:sldId id="650" r:id="rId51"/>
    <p:sldId id="649" r:id="rId52"/>
    <p:sldId id="651" r:id="rId53"/>
    <p:sldId id="654" r:id="rId54"/>
    <p:sldId id="652" r:id="rId55"/>
    <p:sldId id="655" r:id="rId56"/>
    <p:sldId id="653" r:id="rId57"/>
    <p:sldId id="656" r:id="rId58"/>
    <p:sldId id="657" r:id="rId59"/>
    <p:sldId id="658" r:id="rId60"/>
    <p:sldId id="660" r:id="rId61"/>
    <p:sldId id="659" r:id="rId62"/>
    <p:sldId id="662" r:id="rId63"/>
    <p:sldId id="661" r:id="rId64"/>
    <p:sldId id="663" r:id="rId65"/>
    <p:sldId id="669" r:id="rId66"/>
    <p:sldId id="664" r:id="rId67"/>
    <p:sldId id="665" r:id="rId68"/>
    <p:sldId id="667" r:id="rId69"/>
    <p:sldId id="668" r:id="rId70"/>
    <p:sldId id="666" r:id="rId71"/>
    <p:sldId id="273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552bf61e5bb04a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A5C"/>
    <a:srgbClr val="D09E00"/>
    <a:srgbClr val="0091C4"/>
    <a:srgbClr val="01BCFF"/>
    <a:srgbClr val="893CC2"/>
    <a:srgbClr val="692E96"/>
    <a:srgbClr val="C9F1FF"/>
    <a:srgbClr val="9A58CC"/>
    <a:srgbClr val="7A35AD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6353" autoAdjust="0"/>
  </p:normalViewPr>
  <p:slideViewPr>
    <p:cSldViewPr snapToGrid="0">
      <p:cViewPr>
        <p:scale>
          <a:sx n="100" d="100"/>
          <a:sy n="100" d="100"/>
        </p:scale>
        <p:origin x="810" y="300"/>
      </p:cViewPr>
      <p:guideLst/>
    </p:cSldViewPr>
  </p:slideViewPr>
  <p:outlineViewPr>
    <p:cViewPr>
      <p:scale>
        <a:sx n="33" d="100"/>
        <a:sy n="33" d="100"/>
      </p:scale>
      <p:origin x="0" y="-322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인구 비율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A형</c:v>
                </c:pt>
                <c:pt idx="1">
                  <c:v>B형</c:v>
                </c:pt>
                <c:pt idx="2">
                  <c:v>O형</c:v>
                </c:pt>
                <c:pt idx="3">
                  <c:v>AB형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</c:v>
                </c:pt>
                <c:pt idx="1">
                  <c:v>27</c:v>
                </c:pt>
                <c:pt idx="2">
                  <c:v>27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0-47C4-B68A-42AAD65D5FA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78106047"/>
        <c:axId val="978107711"/>
      </c:barChart>
      <c:catAx>
        <c:axId val="9781060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78107711"/>
        <c:crosses val="autoZero"/>
        <c:auto val="1"/>
        <c:lblAlgn val="ctr"/>
        <c:lblOffset val="100"/>
        <c:noMultiLvlLbl val="0"/>
      </c:catAx>
      <c:valAx>
        <c:axId val="9781077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810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PDF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>
              <a:softEdge rad="0"/>
            </a:effectLst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0.1</c:v>
                </c:pt>
                <c:pt idx="2">
                  <c:v>0.3</c:v>
                </c:pt>
                <c:pt idx="3">
                  <c:v>0.7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10</c:v>
                </c:pt>
                <c:pt idx="9">
                  <c:v>5</c:v>
                </c:pt>
                <c:pt idx="10">
                  <c:v>2</c:v>
                </c:pt>
                <c:pt idx="11">
                  <c:v>0.7</c:v>
                </c:pt>
                <c:pt idx="12">
                  <c:v>0.3</c:v>
                </c:pt>
                <c:pt idx="13">
                  <c:v>0.1</c:v>
                </c:pt>
                <c:pt idx="14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32A-478F-8086-86892E52B2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0256095"/>
        <c:axId val="1110258591"/>
      </c:lineChart>
      <c:catAx>
        <c:axId val="11102560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0258591"/>
        <c:crosses val="autoZero"/>
        <c:auto val="1"/>
        <c:lblAlgn val="ctr"/>
        <c:lblOffset val="100"/>
        <c:noMultiLvlLbl val="0"/>
      </c:catAx>
      <c:valAx>
        <c:axId val="1110258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025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757701058362478E-2"/>
          <c:y val="5.1833173366999954E-2"/>
          <c:w val="0.94553305767160256"/>
          <c:h val="0.904972515493833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PDF</c:v>
                </c:pt>
              </c:strCache>
            </c:strRef>
          </c:tx>
          <c:spPr>
            <a:ln w="38100" cap="rnd">
              <a:solidFill>
                <a:srgbClr val="0070C0"/>
              </a:solidFill>
              <a:round/>
            </a:ln>
            <a:effectLst>
              <a:softEdge rad="0"/>
            </a:effectLst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0.1</c:v>
                </c:pt>
                <c:pt idx="2">
                  <c:v>0.3</c:v>
                </c:pt>
                <c:pt idx="3">
                  <c:v>0.7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10</c:v>
                </c:pt>
                <c:pt idx="9">
                  <c:v>5</c:v>
                </c:pt>
                <c:pt idx="10">
                  <c:v>2</c:v>
                </c:pt>
                <c:pt idx="11">
                  <c:v>0.7</c:v>
                </c:pt>
                <c:pt idx="12">
                  <c:v>0.3</c:v>
                </c:pt>
                <c:pt idx="13">
                  <c:v>0.1</c:v>
                </c:pt>
                <c:pt idx="14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FC7-4386-8B6E-794BF3363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0256095"/>
        <c:axId val="1110258591"/>
      </c:lineChart>
      <c:catAx>
        <c:axId val="11102560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258591"/>
        <c:crosses val="autoZero"/>
        <c:auto val="1"/>
        <c:lblAlgn val="ctr"/>
        <c:lblOffset val="100"/>
        <c:noMultiLvlLbl val="0"/>
      </c:catAx>
      <c:valAx>
        <c:axId val="1110258591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10256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757701058362478E-2"/>
          <c:y val="3.4555448911333303E-2"/>
          <c:w val="0.94553305767160256"/>
          <c:h val="0.9222502399495000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PDF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>
              <a:softEdge rad="0"/>
            </a:effectLst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0.1</c:v>
                </c:pt>
                <c:pt idx="2">
                  <c:v>0.3</c:v>
                </c:pt>
                <c:pt idx="3">
                  <c:v>0.7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10</c:v>
                </c:pt>
                <c:pt idx="9">
                  <c:v>5</c:v>
                </c:pt>
                <c:pt idx="10">
                  <c:v>2</c:v>
                </c:pt>
                <c:pt idx="11">
                  <c:v>0.7</c:v>
                </c:pt>
                <c:pt idx="12">
                  <c:v>0.3</c:v>
                </c:pt>
                <c:pt idx="13">
                  <c:v>0.1</c:v>
                </c:pt>
                <c:pt idx="14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B57-4112-9EFE-56D461DFD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0256095"/>
        <c:axId val="1110258591"/>
      </c:lineChart>
      <c:catAx>
        <c:axId val="11102560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258591"/>
        <c:crosses val="autoZero"/>
        <c:auto val="1"/>
        <c:lblAlgn val="ctr"/>
        <c:lblOffset val="100"/>
        <c:noMultiLvlLbl val="0"/>
      </c:catAx>
      <c:valAx>
        <c:axId val="1110258591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10256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757701058362478E-2"/>
          <c:y val="5.1833173366999954E-2"/>
          <c:w val="0.94553305767160256"/>
          <c:h val="0.904972515493833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PDF</c:v>
                </c:pt>
              </c:strCache>
            </c:strRef>
          </c:tx>
          <c:spPr>
            <a:ln w="38100" cap="rnd">
              <a:solidFill>
                <a:srgbClr val="0070C0"/>
              </a:solidFill>
              <a:round/>
            </a:ln>
            <a:effectLst>
              <a:softEdge rad="0"/>
            </a:effectLst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0.1</c:v>
                </c:pt>
                <c:pt idx="2">
                  <c:v>0.3</c:v>
                </c:pt>
                <c:pt idx="3">
                  <c:v>0.7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10</c:v>
                </c:pt>
                <c:pt idx="9">
                  <c:v>5</c:v>
                </c:pt>
                <c:pt idx="10">
                  <c:v>2</c:v>
                </c:pt>
                <c:pt idx="11">
                  <c:v>0.7</c:v>
                </c:pt>
                <c:pt idx="12">
                  <c:v>0.3</c:v>
                </c:pt>
                <c:pt idx="13">
                  <c:v>0.1</c:v>
                </c:pt>
                <c:pt idx="14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FC7-4386-8B6E-794BF33632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0256095"/>
        <c:axId val="1110258591"/>
      </c:lineChart>
      <c:catAx>
        <c:axId val="11102560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258591"/>
        <c:crosses val="autoZero"/>
        <c:auto val="1"/>
        <c:lblAlgn val="ctr"/>
        <c:lblOffset val="100"/>
        <c:noMultiLvlLbl val="0"/>
      </c:catAx>
      <c:valAx>
        <c:axId val="1110258591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10256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757701058362478E-2"/>
          <c:y val="3.4555448911333303E-2"/>
          <c:w val="0.94553305767160256"/>
          <c:h val="0.9222502399495000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PDF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>
              <a:softEdge rad="0"/>
            </a:effectLst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0.1</c:v>
                </c:pt>
                <c:pt idx="2">
                  <c:v>0.3</c:v>
                </c:pt>
                <c:pt idx="3">
                  <c:v>0.7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10</c:v>
                </c:pt>
                <c:pt idx="9">
                  <c:v>5</c:v>
                </c:pt>
                <c:pt idx="10">
                  <c:v>2</c:v>
                </c:pt>
                <c:pt idx="11">
                  <c:v>0.7</c:v>
                </c:pt>
                <c:pt idx="12">
                  <c:v>0.3</c:v>
                </c:pt>
                <c:pt idx="13">
                  <c:v>0.1</c:v>
                </c:pt>
                <c:pt idx="14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B57-4112-9EFE-56D461DFD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0256095"/>
        <c:axId val="1110258591"/>
      </c:lineChart>
      <c:catAx>
        <c:axId val="11102560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258591"/>
        <c:crosses val="autoZero"/>
        <c:auto val="1"/>
        <c:lblAlgn val="ctr"/>
        <c:lblOffset val="100"/>
        <c:noMultiLvlLbl val="0"/>
      </c:catAx>
      <c:valAx>
        <c:axId val="1110258591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10256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757701058362478E-2"/>
          <c:y val="3.4555448911333303E-2"/>
          <c:w val="0.94553305767160256"/>
          <c:h val="0.9222502399495000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PDF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>
              <a:softEdge rad="0"/>
            </a:effectLst>
          </c:spPr>
          <c:marker>
            <c:symbol val="none"/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</c:v>
                </c:pt>
                <c:pt idx="1">
                  <c:v>0.1</c:v>
                </c:pt>
                <c:pt idx="2">
                  <c:v>0.3</c:v>
                </c:pt>
                <c:pt idx="3">
                  <c:v>0.7</c:v>
                </c:pt>
                <c:pt idx="4">
                  <c:v>2</c:v>
                </c:pt>
                <c:pt idx="5">
                  <c:v>5</c:v>
                </c:pt>
                <c:pt idx="6">
                  <c:v>10</c:v>
                </c:pt>
                <c:pt idx="7">
                  <c:v>12</c:v>
                </c:pt>
                <c:pt idx="8">
                  <c:v>10</c:v>
                </c:pt>
                <c:pt idx="9">
                  <c:v>5</c:v>
                </c:pt>
                <c:pt idx="10">
                  <c:v>2</c:v>
                </c:pt>
                <c:pt idx="11">
                  <c:v>0.7</c:v>
                </c:pt>
                <c:pt idx="12">
                  <c:v>0.3</c:v>
                </c:pt>
                <c:pt idx="13">
                  <c:v>0.1</c:v>
                </c:pt>
                <c:pt idx="14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B57-4112-9EFE-56D461DFD6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0256095"/>
        <c:axId val="1110258591"/>
      </c:lineChart>
      <c:catAx>
        <c:axId val="111025609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258591"/>
        <c:crosses val="autoZero"/>
        <c:auto val="1"/>
        <c:lblAlgn val="ctr"/>
        <c:lblOffset val="100"/>
        <c:noMultiLvlLbl val="0"/>
      </c:catAx>
      <c:valAx>
        <c:axId val="1110258591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10256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62762DF2-05D7-4EA8-97EF-4D68D5280610}" type="datetimeFigureOut">
              <a:rPr lang="ko-KR" altLang="en-US" smtClean="0"/>
              <a:pPr/>
              <a:t>2023-01-17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360B67B5-417D-4B53-82BC-ED3A38E04C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13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689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301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352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9532-D6F3-44F2-8641-53694B9C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44399D-B860-4EA4-BD22-01BE462F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3F9D6-8302-44BF-83DF-13768BAC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02E0-1AC5-4802-BA8E-C0D746D38F4B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E919-B29B-4CCF-8809-60D62831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CEAB2-B756-4F1B-9D7E-42DC4B5F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6797-A913-4096-A975-F847748F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E7894-A25B-4D1C-99A0-95F37C7A7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42AA-9BA5-4AB4-BE81-4AA26A8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3E5A-3E11-49F5-86D1-B267671B7A55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117CD-9271-43F0-9B9C-7FFD71CB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F10D-3263-46C3-A82D-C9A596E6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1F307-5E50-4F4E-A40C-8162A8659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982C6-0F12-4AD0-95BC-9C7A7F5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2EEC-E0A3-498A-BC41-6403E1F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2E48-F00B-4532-ACD3-459491C33601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3DD4-3105-46CA-B6A4-84D1C22F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FEB9-2ECA-47B6-AE03-482B664C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4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3443-E158-4AD2-A0ED-6E0B152E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41C5-2E43-4BE4-A7FE-03388B91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21C7-9B53-4447-9749-51FA9644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313410" cy="365125"/>
          </a:xfrm>
        </p:spPr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0252E-D663-4917-9252-29F68DB0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596" y="6492528"/>
            <a:ext cx="666404" cy="365125"/>
          </a:xfrm>
        </p:spPr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9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0D6E-2915-431F-AAE1-187A246A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3110F-BC0B-44E7-8728-9AB4EC1D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5B339-FB81-431F-8128-F90E69E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BE50-E118-42F9-A2A2-6BBE4CB934C8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82C7-5FFB-40BC-88F7-93962E8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63D8-FBE7-4722-A8D3-3CE204D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ED50-1048-4746-BF0E-78980EF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9404-D708-4563-A5C8-CDA3BE45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EBF4-8397-4215-8C7F-5BAD42096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75030-48F6-447E-BDE5-9891B80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93926-DC2E-4009-B8E3-AC4CDBC3AFB2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3412D-6AF7-49AB-918A-66C79442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29752-220E-439D-9847-159AA3A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F1A53-CD1F-47B6-A621-B257E7F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AFBB1-333B-4131-B2FF-5ADA902A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BCAC4-ECA4-4BFC-96A4-7F955E60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A001C-5B9B-4F5A-B36F-3CAEC0FD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72032-571B-4CB3-8E2B-12E40427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8EFEC-E541-45EC-8B50-2BE62EB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82C1-50E5-473C-85E0-8ABC4E955D1D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0050E9-3893-434B-BDB5-C296010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08DB-1304-4FAF-AF18-826F138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FF0BA-9669-49A2-9014-B8EEA061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86974-C4DF-460F-A782-F835F157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C2D8-738D-4620-8E79-19D02484848D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8CC35-6015-4FE9-A90D-04F134B9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F0F622-B1E1-4032-900A-003ECA7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CB9434-E53E-4135-8056-F17BA2D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04AB-CD73-4F6D-9B3C-AD60E9DF2B1F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6BE91-A790-4CC9-990A-EAE93F31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6A32A-1708-4133-8E23-119E37A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1D43-B488-4368-8F65-D00222EE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14F8-BBA1-4149-9F61-5125456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2448C-E82C-48D4-8302-B9D289B5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60D1C-13ED-46AE-BD85-BBB3E99F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18F3-2CB8-4DE1-A077-EA4D885F1C5B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BD40D-33B6-4AB2-B074-B8AC8AD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EC5F1A-679F-4365-A302-4939810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43870-3285-4A72-9753-C882F514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EC8B4D-72BC-446D-8F35-F6F6B880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D69E9-C706-4D03-A794-B00D5350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7AFB-70FE-4519-BA9E-A1A31E55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29C7-AE10-4F8B-B80E-953C98E3FC42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A7297-35C6-4748-8D15-74BB88C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0C9B8-EF34-4521-9EF6-BB7DCEE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9EC9E1-59E9-4FF5-BC08-78419F3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AAAF5-7FC2-41B2-8EF7-AB18E6A4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0997E-A811-456D-84C3-C7C01A83E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864B-52EC-4077-B330-992A6CD65829}" type="datetime1">
              <a:rPr lang="ko-KR" altLang="en-US" smtClean="0"/>
              <a:t>2023-01-17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1F7-97A5-4EAC-8683-92824A88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03F4E-DE55-4B48-97BB-74C028949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ngeloyeo.github.io/p5/2020-07-17-MLE_preview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fmei.page/vid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971820" y="5028626"/>
            <a:ext cx="180049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모바일시스템공학과</a:t>
            </a:r>
            <a:endParaRPr kumimoji="1" lang="en-US" altLang="ko-KR" sz="1400" dirty="0"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박찬호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5"/>
            <a:ext cx="9486465" cy="228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4400" b="1" dirty="0">
              <a:latin typeface="Noto Sans CJK KR" charset="-127"/>
              <a:ea typeface="Noto Sans CJK KR"/>
              <a:cs typeface="Noto Sans CJK KR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400" b="1" i="0" dirty="0">
                <a:solidFill>
                  <a:srgbClr val="222222"/>
                </a:solidFill>
                <a:effectLst/>
                <a:ea typeface="Noto Sans CJK KR"/>
              </a:rPr>
              <a:t>Auto-Encoding Variational Bayes</a:t>
            </a:r>
          </a:p>
          <a:p>
            <a:pPr>
              <a:lnSpc>
                <a:spcPct val="150000"/>
              </a:lnSpc>
            </a:pPr>
            <a:r>
              <a:rPr lang="nl-NL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Diederik P Kingma, Max Welling</a:t>
            </a:r>
            <a:endParaRPr kumimoji="1" lang="en-US" altLang="ko-KR" sz="2400" b="1" dirty="0">
              <a:ea typeface="Noto Sans CJK KR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4999991-45A7-099C-53C8-526167D54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77952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Kingma, Diederik &amp; Max Welling, Auto-encoding variational bayes, 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2nd International Conference on Learning Representations. 2014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88494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Bayesian - Frequentism vs </a:t>
                      </a:r>
                      <a:r>
                        <a:rPr lang="en-US" altLang="ko-KR" sz="2800" b="1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Bayesianism</a:t>
                      </a:r>
                      <a:endParaRPr lang="en-US" altLang="ko-KR" sz="28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Frequentism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Probability = Frequency of event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Face with 5 comes out with probability of 1/6 when rolling a die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Every face has 1/6 frequency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Bayesianism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Probability = Reliability of opinion about event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Opinion that a face with 5 comes out when rolling a die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    has reliability of 1/6</a:t>
            </a:r>
          </a:p>
        </p:txBody>
      </p:sp>
    </p:spTree>
    <p:extLst>
      <p:ext uri="{BB962C8B-B14F-4D97-AF65-F5344CB8AC3E}">
        <p14:creationId xmlns:p14="http://schemas.microsoft.com/office/powerpoint/2010/main" val="428983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083320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Bayesian – Bayes Rule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3786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상자 9">
                <a:extLst>
                  <a:ext uri="{FF2B5EF4-FFF2-40B4-BE49-F238E27FC236}">
                    <a16:creationId xmlns:a16="http://schemas.microsoft.com/office/drawing/2014/main" id="{EF65CDED-6D37-451D-C95D-F32E26E6FA50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5089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A person is Mint-Choco-dan or Anti-Mint-Choco-dan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Mint-Choco-dan = 0.8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Anti-Mint-Choco-dan = 0.2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He says “Mint-Choco is toothpaste” ~ T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0.4 among AM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0.2 among M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𝑷</m:t>
                      </m:r>
                      <m:d>
                        <m:d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𝑴</m:t>
                          </m:r>
                        </m:e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𝑻</m:t>
                          </m:r>
                        </m:e>
                      </m:d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𝑷</m:t>
                          </m:r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𝑻</m:t>
                              </m:r>
                            </m:e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𝑴</m:t>
                              </m:r>
                            </m:e>
                          </m:d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𝑷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𝑴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𝑷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𝑻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)</m:t>
                          </m:r>
                        </m:den>
                      </m:f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𝟐</m:t>
                          </m:r>
                        </m:num>
                        <m:den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𝟑</m:t>
                          </m:r>
                        </m:den>
                      </m:f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=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𝟎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.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𝟔𝟔</m:t>
                      </m:r>
                    </m:oMath>
                  </m:oMathPara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텍스트 상자 9">
                <a:extLst>
                  <a:ext uri="{FF2B5EF4-FFF2-40B4-BE49-F238E27FC236}">
                    <a16:creationId xmlns:a16="http://schemas.microsoft.com/office/drawing/2014/main" id="{EF65CDED-6D37-451D-C95D-F32E26E6F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5089470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523B9886-7F9B-F78E-9045-77BC3F3C30AC}"/>
              </a:ext>
            </a:extLst>
          </p:cNvPr>
          <p:cNvSpPr/>
          <p:nvPr/>
        </p:nvSpPr>
        <p:spPr>
          <a:xfrm>
            <a:off x="7685451" y="2486854"/>
            <a:ext cx="3600000" cy="36000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FCEDCB-769C-31F4-5DAA-A7114A5ABDB6}"/>
              </a:ext>
            </a:extLst>
          </p:cNvPr>
          <p:cNvSpPr/>
          <p:nvPr/>
        </p:nvSpPr>
        <p:spPr>
          <a:xfrm>
            <a:off x="7685451" y="2489386"/>
            <a:ext cx="720000" cy="21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3559DE-519B-8085-3281-B2C51948F920}"/>
              </a:ext>
            </a:extLst>
          </p:cNvPr>
          <p:cNvSpPr/>
          <p:nvPr/>
        </p:nvSpPr>
        <p:spPr>
          <a:xfrm>
            <a:off x="7683777" y="4657948"/>
            <a:ext cx="720000" cy="14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0.08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5EC879-C64B-06AF-61ED-94E2855745E0}"/>
              </a:ext>
            </a:extLst>
          </p:cNvPr>
          <p:cNvSpPr/>
          <p:nvPr/>
        </p:nvSpPr>
        <p:spPr>
          <a:xfrm>
            <a:off x="8403777" y="2494052"/>
            <a:ext cx="2880000" cy="28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0.64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F689BB-CE4B-F43B-9412-E84AE14286B9}"/>
              </a:ext>
            </a:extLst>
          </p:cNvPr>
          <p:cNvSpPr/>
          <p:nvPr/>
        </p:nvSpPr>
        <p:spPr>
          <a:xfrm>
            <a:off x="8403777" y="5374052"/>
            <a:ext cx="2880000" cy="72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0.16</a:t>
            </a:r>
            <a:endParaRPr lang="ko-KR" altLang="en-US" dirty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87B1F39E-FEA1-1478-9048-796C06E40A28}"/>
              </a:ext>
            </a:extLst>
          </p:cNvPr>
          <p:cNvSpPr/>
          <p:nvPr/>
        </p:nvSpPr>
        <p:spPr>
          <a:xfrm rot="5400000">
            <a:off x="7891377" y="1948120"/>
            <a:ext cx="304800" cy="72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D3CF1D70-9A5A-2D4A-A7C6-1023BDD335E2}"/>
              </a:ext>
            </a:extLst>
          </p:cNvPr>
          <p:cNvSpPr/>
          <p:nvPr/>
        </p:nvSpPr>
        <p:spPr>
          <a:xfrm rot="5400000">
            <a:off x="9693051" y="868120"/>
            <a:ext cx="304800" cy="288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A8917-DF6D-78A5-D3DE-E40320EFE13E}"/>
              </a:ext>
            </a:extLst>
          </p:cNvPr>
          <p:cNvSpPr txBox="1"/>
          <p:nvPr/>
        </p:nvSpPr>
        <p:spPr>
          <a:xfrm>
            <a:off x="7785533" y="1505668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AM</a:t>
            </a:r>
          </a:p>
          <a:p>
            <a:pPr algn="ctr"/>
            <a:r>
              <a:rPr lang="en-US" altLang="ko-KR" dirty="0"/>
              <a:t>0.2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94AEF-1405-5F4E-3A9F-679007256483}"/>
              </a:ext>
            </a:extLst>
          </p:cNvPr>
          <p:cNvSpPr txBox="1"/>
          <p:nvPr/>
        </p:nvSpPr>
        <p:spPr>
          <a:xfrm>
            <a:off x="9566603" y="1489568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</a:t>
            </a:r>
          </a:p>
          <a:p>
            <a:pPr algn="ctr"/>
            <a:r>
              <a:rPr lang="en-US" altLang="ko-KR" dirty="0"/>
              <a:t>0.8</a:t>
            </a:r>
            <a:endParaRPr lang="ko-KR" altLang="en-US" dirty="0"/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683E4992-0A1D-6DBD-3998-88AEB083B54C}"/>
              </a:ext>
            </a:extLst>
          </p:cNvPr>
          <p:cNvSpPr/>
          <p:nvPr/>
        </p:nvSpPr>
        <p:spPr>
          <a:xfrm>
            <a:off x="7378977" y="4648806"/>
            <a:ext cx="304800" cy="144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2BC88FA-D5BB-20EF-7F52-33C880BEBAAD}"/>
              </a:ext>
            </a:extLst>
          </p:cNvPr>
          <p:cNvSpPr/>
          <p:nvPr/>
        </p:nvSpPr>
        <p:spPr>
          <a:xfrm>
            <a:off x="7378977" y="2481106"/>
            <a:ext cx="304800" cy="216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D796913C-21F0-4429-CA54-2B272EF8E481}"/>
              </a:ext>
            </a:extLst>
          </p:cNvPr>
          <p:cNvSpPr/>
          <p:nvPr/>
        </p:nvSpPr>
        <p:spPr>
          <a:xfrm rot="10800000">
            <a:off x="11285451" y="5370157"/>
            <a:ext cx="304800" cy="72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17523392-F410-7BD2-D753-07FFB9CBF7B4}"/>
              </a:ext>
            </a:extLst>
          </p:cNvPr>
          <p:cNvSpPr/>
          <p:nvPr/>
        </p:nvSpPr>
        <p:spPr>
          <a:xfrm rot="10800000">
            <a:off x="11285451" y="2481106"/>
            <a:ext cx="304800" cy="288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6F298-399F-14C2-A69C-E857AF1BCAAD}"/>
              </a:ext>
            </a:extLst>
          </p:cNvPr>
          <p:cNvSpPr txBox="1"/>
          <p:nvPr/>
        </p:nvSpPr>
        <p:spPr>
          <a:xfrm>
            <a:off x="6872535" y="339088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0.6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2B144D-0B7E-E409-3BB7-274AED7372ED}"/>
              </a:ext>
            </a:extLst>
          </p:cNvPr>
          <p:cNvSpPr txBox="1"/>
          <p:nvPr/>
        </p:nvSpPr>
        <p:spPr>
          <a:xfrm>
            <a:off x="6885191" y="519328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386B1-9189-2FD2-1F56-657ED44BCA28}"/>
              </a:ext>
            </a:extLst>
          </p:cNvPr>
          <p:cNvSpPr txBox="1"/>
          <p:nvPr/>
        </p:nvSpPr>
        <p:spPr>
          <a:xfrm>
            <a:off x="11584903" y="373643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0.8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7810-978F-70BD-D12B-C05E8477626E}"/>
              </a:ext>
            </a:extLst>
          </p:cNvPr>
          <p:cNvSpPr txBox="1"/>
          <p:nvPr/>
        </p:nvSpPr>
        <p:spPr>
          <a:xfrm>
            <a:off x="11584903" y="554883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27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Bayesian – Bayes Rule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상자 9">
                <a:extLst>
                  <a:ext uri="{FF2B5EF4-FFF2-40B4-BE49-F238E27FC236}">
                    <a16:creationId xmlns:a16="http://schemas.microsoft.com/office/drawing/2014/main" id="{EF65CDED-6D37-451D-C95D-F32E26E6FA50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5089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A person is Mint-Choco-dan or Anti-Mint-Choco-dan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Mint-Choco-dan = 0.8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Anti-Mint-Choco-dan = 0.2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He says “Mint-Choco is toothpaste” ~ E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0.4 among </a:t>
                </a:r>
                <a:r>
                  <a:rPr lang="en-US" altLang="ko-KR" sz="2000" b="1" i="0" dirty="0">
                    <a:solidFill>
                      <a:srgbClr val="373A3C"/>
                    </a:solidFill>
                    <a:effectLst/>
                    <a:latin typeface="Open Sans" panose="020B0606030504020204" pitchFamily="34" charset="0"/>
                  </a:rPr>
                  <a:t>¬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H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0.2 among H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𝑷</m:t>
                      </m:r>
                      <m:d>
                        <m:d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𝑯</m:t>
                          </m:r>
                        </m:e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𝑬</m:t>
                          </m:r>
                        </m:e>
                      </m:d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𝑷</m:t>
                          </m:r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𝑬</m:t>
                              </m:r>
                            </m:e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𝑯</m:t>
                              </m:r>
                            </m:e>
                          </m:d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𝑷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𝑯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𝑷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𝑬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)</m:t>
                          </m:r>
                        </m:den>
                      </m:f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𝟐</m:t>
                          </m:r>
                        </m:num>
                        <m:den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𝟑</m:t>
                          </m:r>
                        </m:den>
                      </m:f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=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𝟎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.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sym typeface="Wingdings" panose="05000000000000000000" pitchFamily="2" charset="2"/>
                        </a:rPr>
                        <m:t>𝟔𝟔</m:t>
                      </m:r>
                    </m:oMath>
                  </m:oMathPara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텍스트 상자 9">
                <a:extLst>
                  <a:ext uri="{FF2B5EF4-FFF2-40B4-BE49-F238E27FC236}">
                    <a16:creationId xmlns:a16="http://schemas.microsoft.com/office/drawing/2014/main" id="{EF65CDED-6D37-451D-C95D-F32E26E6F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5089470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523B9886-7F9B-F78E-9045-77BC3F3C30AC}"/>
              </a:ext>
            </a:extLst>
          </p:cNvPr>
          <p:cNvSpPr/>
          <p:nvPr/>
        </p:nvSpPr>
        <p:spPr>
          <a:xfrm>
            <a:off x="7685451" y="2486854"/>
            <a:ext cx="3600000" cy="36000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FCEDCB-769C-31F4-5DAA-A7114A5ABDB6}"/>
              </a:ext>
            </a:extLst>
          </p:cNvPr>
          <p:cNvSpPr/>
          <p:nvPr/>
        </p:nvSpPr>
        <p:spPr>
          <a:xfrm>
            <a:off x="7685451" y="2489386"/>
            <a:ext cx="720000" cy="216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3559DE-519B-8085-3281-B2C51948F920}"/>
              </a:ext>
            </a:extLst>
          </p:cNvPr>
          <p:cNvSpPr/>
          <p:nvPr/>
        </p:nvSpPr>
        <p:spPr>
          <a:xfrm>
            <a:off x="7683777" y="4657948"/>
            <a:ext cx="720000" cy="144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0.08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5EC879-C64B-06AF-61ED-94E2855745E0}"/>
              </a:ext>
            </a:extLst>
          </p:cNvPr>
          <p:cNvSpPr/>
          <p:nvPr/>
        </p:nvSpPr>
        <p:spPr>
          <a:xfrm>
            <a:off x="8403777" y="2494052"/>
            <a:ext cx="2880000" cy="288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0.64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F689BB-CE4B-F43B-9412-E84AE14286B9}"/>
              </a:ext>
            </a:extLst>
          </p:cNvPr>
          <p:cNvSpPr/>
          <p:nvPr/>
        </p:nvSpPr>
        <p:spPr>
          <a:xfrm>
            <a:off x="8403777" y="5374052"/>
            <a:ext cx="2880000" cy="720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0.16</a:t>
            </a:r>
            <a:endParaRPr lang="ko-KR" altLang="en-US" dirty="0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87B1F39E-FEA1-1478-9048-796C06E40A28}"/>
              </a:ext>
            </a:extLst>
          </p:cNvPr>
          <p:cNvSpPr/>
          <p:nvPr/>
        </p:nvSpPr>
        <p:spPr>
          <a:xfrm rot="5400000">
            <a:off x="7891377" y="1948120"/>
            <a:ext cx="304800" cy="72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D3CF1D70-9A5A-2D4A-A7C6-1023BDD335E2}"/>
              </a:ext>
            </a:extLst>
          </p:cNvPr>
          <p:cNvSpPr/>
          <p:nvPr/>
        </p:nvSpPr>
        <p:spPr>
          <a:xfrm rot="5400000">
            <a:off x="9693051" y="868120"/>
            <a:ext cx="304800" cy="288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A8917-DF6D-78A5-D3DE-E40320EFE13E}"/>
              </a:ext>
            </a:extLst>
          </p:cNvPr>
          <p:cNvSpPr txBox="1"/>
          <p:nvPr/>
        </p:nvSpPr>
        <p:spPr>
          <a:xfrm>
            <a:off x="7785533" y="1505668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AM</a:t>
            </a:r>
          </a:p>
          <a:p>
            <a:pPr algn="ctr"/>
            <a:r>
              <a:rPr lang="en-US" altLang="ko-KR" dirty="0"/>
              <a:t>0.2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94AEF-1405-5F4E-3A9F-679007256483}"/>
              </a:ext>
            </a:extLst>
          </p:cNvPr>
          <p:cNvSpPr txBox="1"/>
          <p:nvPr/>
        </p:nvSpPr>
        <p:spPr>
          <a:xfrm>
            <a:off x="9566603" y="1489568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</a:t>
            </a:r>
          </a:p>
          <a:p>
            <a:pPr algn="ctr"/>
            <a:r>
              <a:rPr lang="en-US" altLang="ko-KR" dirty="0"/>
              <a:t>0.8</a:t>
            </a:r>
            <a:endParaRPr lang="ko-KR" altLang="en-US" dirty="0"/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683E4992-0A1D-6DBD-3998-88AEB083B54C}"/>
              </a:ext>
            </a:extLst>
          </p:cNvPr>
          <p:cNvSpPr/>
          <p:nvPr/>
        </p:nvSpPr>
        <p:spPr>
          <a:xfrm>
            <a:off x="7378977" y="4648806"/>
            <a:ext cx="304800" cy="144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2BC88FA-D5BB-20EF-7F52-33C880BEBAAD}"/>
              </a:ext>
            </a:extLst>
          </p:cNvPr>
          <p:cNvSpPr/>
          <p:nvPr/>
        </p:nvSpPr>
        <p:spPr>
          <a:xfrm>
            <a:off x="7378977" y="2481106"/>
            <a:ext cx="304800" cy="216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D796913C-21F0-4429-CA54-2B272EF8E481}"/>
              </a:ext>
            </a:extLst>
          </p:cNvPr>
          <p:cNvSpPr/>
          <p:nvPr/>
        </p:nvSpPr>
        <p:spPr>
          <a:xfrm rot="10800000">
            <a:off x="11285451" y="5370157"/>
            <a:ext cx="304800" cy="72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17523392-F410-7BD2-D753-07FFB9CBF7B4}"/>
              </a:ext>
            </a:extLst>
          </p:cNvPr>
          <p:cNvSpPr/>
          <p:nvPr/>
        </p:nvSpPr>
        <p:spPr>
          <a:xfrm rot="10800000">
            <a:off x="11285451" y="2481106"/>
            <a:ext cx="304800" cy="288000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6F298-399F-14C2-A69C-E857AF1BCAAD}"/>
              </a:ext>
            </a:extLst>
          </p:cNvPr>
          <p:cNvSpPr txBox="1"/>
          <p:nvPr/>
        </p:nvSpPr>
        <p:spPr>
          <a:xfrm>
            <a:off x="6872535" y="339088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0.6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2B144D-0B7E-E409-3BB7-274AED7372ED}"/>
              </a:ext>
            </a:extLst>
          </p:cNvPr>
          <p:cNvSpPr txBox="1"/>
          <p:nvPr/>
        </p:nvSpPr>
        <p:spPr>
          <a:xfrm>
            <a:off x="6885191" y="5193282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0.4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F386B1-9189-2FD2-1F56-657ED44BCA28}"/>
              </a:ext>
            </a:extLst>
          </p:cNvPr>
          <p:cNvSpPr txBox="1"/>
          <p:nvPr/>
        </p:nvSpPr>
        <p:spPr>
          <a:xfrm>
            <a:off x="11584903" y="373643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0.8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B7810-978F-70BD-D12B-C05E8477626E}"/>
              </a:ext>
            </a:extLst>
          </p:cNvPr>
          <p:cNvSpPr txBox="1"/>
          <p:nvPr/>
        </p:nvSpPr>
        <p:spPr>
          <a:xfrm>
            <a:off x="11584903" y="554883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28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3382F6C-9D3B-7135-E1DB-2461F2AB334B}"/>
              </a:ext>
            </a:extLst>
          </p:cNvPr>
          <p:cNvSpPr/>
          <p:nvPr/>
        </p:nvSpPr>
        <p:spPr>
          <a:xfrm>
            <a:off x="6781800" y="2181225"/>
            <a:ext cx="1362075" cy="749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765D50-2828-F2F5-9BB9-48C15104848D}"/>
              </a:ext>
            </a:extLst>
          </p:cNvPr>
          <p:cNvSpPr/>
          <p:nvPr/>
        </p:nvSpPr>
        <p:spPr>
          <a:xfrm>
            <a:off x="9690599" y="2095500"/>
            <a:ext cx="844051" cy="3974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Bayesian – Bayes Rule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상자 9">
                <a:extLst>
                  <a:ext uri="{FF2B5EF4-FFF2-40B4-BE49-F238E27FC236}">
                    <a16:creationId xmlns:a16="http://schemas.microsoft.com/office/drawing/2014/main" id="{EF65CDED-6D37-451D-C95D-F32E26E6FA50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1851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Updating reliability of opinion(hypothesis) with new evidence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𝑯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= Prior </a:t>
                </a:r>
                <a:r>
                  <a:rPr kumimoji="1"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사전확률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𝑯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= Posterior </a:t>
                </a:r>
                <a:r>
                  <a:rPr kumimoji="1"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사후확률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텍스트 상자 9">
                <a:extLst>
                  <a:ext uri="{FF2B5EF4-FFF2-40B4-BE49-F238E27FC236}">
                    <a16:creationId xmlns:a16="http://schemas.microsoft.com/office/drawing/2014/main" id="{EF65CDED-6D37-451D-C95D-F32E26E6F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1851148"/>
              </a:xfrm>
              <a:prstGeom prst="rect">
                <a:avLst/>
              </a:prstGeom>
              <a:blipFill>
                <a:blip r:embed="rId2"/>
                <a:stretch>
                  <a:fillRect l="-554" b="-4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CD4DA8-3815-F340-2BAB-997C736D915A}"/>
                  </a:ext>
                </a:extLst>
              </p:cNvPr>
              <p:cNvSpPr txBox="1"/>
              <p:nvPr/>
            </p:nvSpPr>
            <p:spPr>
              <a:xfrm>
                <a:off x="6095999" y="1384377"/>
                <a:ext cx="5207725" cy="1886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kumimoji="1" lang="en-US" altLang="ko-KR" sz="2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𝑯</m:t>
                          </m:r>
                        </m:e>
                      </m:d>
                      <m:r>
                        <a:rPr kumimoji="1" lang="en-US" altLang="ko-KR" sz="2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𝑬</m:t>
                      </m:r>
                      <m:r>
                        <a:rPr kumimoji="1" lang="en-US" altLang="ko-KR" sz="2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)=</m:t>
                      </m:r>
                      <m:f>
                        <m:fPr>
                          <m:ctrlPr>
                            <a:rPr kumimoji="1" lang="en-US" altLang="ko-KR" sz="2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𝑷</m:t>
                          </m:r>
                          <m:d>
                            <m:dPr>
                              <m:ctrlPr>
                                <a:rPr kumimoji="1" lang="en-US" altLang="ko-KR" sz="2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𝑬</m:t>
                              </m:r>
                            </m:e>
                            <m:e>
                              <m:r>
                                <a:rPr kumimoji="1" lang="en-US" altLang="ko-KR" sz="2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𝑯</m:t>
                              </m:r>
                            </m:e>
                          </m:d>
                          <m:r>
                            <a:rPr kumimoji="1" lang="en-US" altLang="ko-KR" sz="2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𝑷</m:t>
                          </m:r>
                          <m:d>
                            <m:dPr>
                              <m:ctrlPr>
                                <a:rPr kumimoji="1" lang="en-US" altLang="ko-KR" sz="2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𝑯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sz="2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sym typeface="Wingdings" panose="05000000000000000000" pitchFamily="2" charset="2"/>
                            </a:rPr>
                            <m:t>𝑷</m:t>
                          </m:r>
                          <m:d>
                            <m:dPr>
                              <m:ctrlPr>
                                <a:rPr kumimoji="1" lang="en-US" altLang="ko-KR" sz="2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Noto Sans CJK KR Medium" panose="020B0600000000000000" pitchFamily="34" charset="-127"/>
                                  <a:sym typeface="Wingdings" panose="05000000000000000000" pitchFamily="2" charset="2"/>
                                </a:rPr>
                                <m:t>𝑬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CD4DA8-3815-F340-2BAB-997C736D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384377"/>
                <a:ext cx="5207725" cy="18865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1625BE5-9803-F14A-9324-FB072A7CA1DC}"/>
              </a:ext>
            </a:extLst>
          </p:cNvPr>
          <p:cNvSpPr txBox="1"/>
          <p:nvPr/>
        </p:nvSpPr>
        <p:spPr>
          <a:xfrm>
            <a:off x="6661869" y="1754696"/>
            <a:ext cx="1640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solidFill>
                  <a:srgbClr val="409A5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Posterior</a:t>
            </a:r>
            <a:endParaRPr lang="ko-KR" altLang="en-US" sz="2400" dirty="0">
              <a:solidFill>
                <a:srgbClr val="409A5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276B2-198A-57E1-2B17-F6B690A77DFF}"/>
              </a:ext>
            </a:extLst>
          </p:cNvPr>
          <p:cNvSpPr txBox="1"/>
          <p:nvPr/>
        </p:nvSpPr>
        <p:spPr>
          <a:xfrm>
            <a:off x="9614398" y="1657350"/>
            <a:ext cx="996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400" b="1" dirty="0">
                <a:solidFill>
                  <a:srgbClr val="D09E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Prior</a:t>
            </a:r>
            <a:endParaRPr lang="ko-KR" altLang="en-US" sz="2400" dirty="0">
              <a:solidFill>
                <a:srgbClr val="D0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78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Generative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3318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https://www.baeldung.com/cs/ml-generative-vs-discriminative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31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X as observation, Y as target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Discriminative model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𝑿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Mapping from X to Y (loosely)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Generative model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Joint distribution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313360"/>
              </a:xfrm>
              <a:prstGeom prst="rect">
                <a:avLst/>
              </a:prstGeom>
              <a:blipFill>
                <a:blip r:embed="rId2"/>
                <a:stretch>
                  <a:fillRect l="-554" b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36D49-4DBD-4A31-8D6A-BB7E1964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F8EF88-9F0D-47D1-8BFC-1C3B1BF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Picture 2" descr="gen vs disc versus 1">
            <a:extLst>
              <a:ext uri="{FF2B5EF4-FFF2-40B4-BE49-F238E27FC236}">
                <a16:creationId xmlns:a16="http://schemas.microsoft.com/office/drawing/2014/main" id="{2368B7C8-1F72-7791-D2D4-936B229A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576584"/>
            <a:ext cx="59436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67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Generative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74473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31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For Classification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X as features, Y as label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Discriminative model  Decision Boundary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𝑿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 Logistic Regression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Mapping from X to Y (loosely)  Neural Network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Generative model  Probabilistic Model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Joint distribution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313360"/>
              </a:xfrm>
              <a:prstGeom prst="rect">
                <a:avLst/>
              </a:prstGeom>
              <a:blipFill>
                <a:blip r:embed="rId2"/>
                <a:stretch>
                  <a:fillRect l="-554" b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36D49-4DBD-4A31-8D6A-BB7E1964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F8EF88-9F0D-47D1-8BFC-1C3B1BF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990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Generative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313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For Classification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X as features, Y as label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Discriminative model  Decision Boundary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𝑿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 Logistic Regression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Mapping from X to Y (loosely)  Neural Network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Generative model  Probabilistic Model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Joint distribution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313360"/>
              </a:xfrm>
              <a:prstGeom prst="rect">
                <a:avLst/>
              </a:prstGeom>
              <a:blipFill>
                <a:blip r:embed="rId2"/>
                <a:stretch>
                  <a:fillRect l="-554" b="-1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36D49-4DBD-4A31-8D6A-BB7E1964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F8EF88-9F0D-47D1-8BFC-1C3B1BF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AB882B2-E342-45A7-989E-969C274C88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37" y="125227"/>
            <a:ext cx="3241406" cy="27289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6D26E6-48E7-4E5C-A02A-25591341839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06" y="125227"/>
            <a:ext cx="3105778" cy="28116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4E9579-DA2F-4A07-B9CE-A1EE3076F779}"/>
              </a:ext>
            </a:extLst>
          </p:cNvPr>
          <p:cNvSpPr/>
          <p:nvPr/>
        </p:nvSpPr>
        <p:spPr>
          <a:xfrm>
            <a:off x="9152965" y="250176"/>
            <a:ext cx="2678882" cy="1973071"/>
          </a:xfrm>
          <a:prstGeom prst="rect">
            <a:avLst/>
          </a:prstGeom>
          <a:blipFill dpi="0" rotWithShape="1">
            <a:blip r:embed="rId5">
              <a:alphaModFix amt="50000"/>
            </a:blip>
            <a:srcRect/>
            <a:stretch>
              <a:fillRect l="-63577" t="-10975" r="-49586" b="-120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DE5EA-01D6-7F40-D8B8-74DEF9464065}"/>
              </a:ext>
            </a:extLst>
          </p:cNvPr>
          <p:cNvSpPr/>
          <p:nvPr/>
        </p:nvSpPr>
        <p:spPr>
          <a:xfrm>
            <a:off x="5513294" y="740229"/>
            <a:ext cx="663388" cy="20849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7D4ACA-12DC-29FB-983B-AE78A0DEED02}"/>
              </a:ext>
            </a:extLst>
          </p:cNvPr>
          <p:cNvSpPr/>
          <p:nvPr/>
        </p:nvSpPr>
        <p:spPr>
          <a:xfrm>
            <a:off x="9043484" y="2383407"/>
            <a:ext cx="2870609" cy="6348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3E9D6C-3C74-D3ED-D0CE-C98AC2A7A09F}"/>
              </a:ext>
            </a:extLst>
          </p:cNvPr>
          <p:cNvSpPr/>
          <p:nvPr/>
        </p:nvSpPr>
        <p:spPr>
          <a:xfrm>
            <a:off x="6969203" y="125226"/>
            <a:ext cx="1611739" cy="61500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BE1CA8-87F2-85D5-41F7-56EE431B4F50}"/>
              </a:ext>
            </a:extLst>
          </p:cNvPr>
          <p:cNvSpPr/>
          <p:nvPr/>
        </p:nvSpPr>
        <p:spPr>
          <a:xfrm>
            <a:off x="7761725" y="816016"/>
            <a:ext cx="617956" cy="200916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646FCA-FE72-E9E1-DF8D-175A06763922}"/>
              </a:ext>
            </a:extLst>
          </p:cNvPr>
          <p:cNvSpPr/>
          <p:nvPr/>
        </p:nvSpPr>
        <p:spPr>
          <a:xfrm>
            <a:off x="8580942" y="257757"/>
            <a:ext cx="617956" cy="20849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3BC214-CC4C-EF62-1C12-E178A9E7CA6C}"/>
              </a:ext>
            </a:extLst>
          </p:cNvPr>
          <p:cNvSpPr txBox="1"/>
          <p:nvPr/>
        </p:nvSpPr>
        <p:spPr>
          <a:xfrm>
            <a:off x="5123180" y="1570053"/>
            <a:ext cx="43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X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F8F785-53E8-4CE7-F329-C7BAD388329D}"/>
              </a:ext>
            </a:extLst>
          </p:cNvPr>
          <p:cNvSpPr txBox="1"/>
          <p:nvPr/>
        </p:nvSpPr>
        <p:spPr>
          <a:xfrm>
            <a:off x="10276049" y="3058921"/>
            <a:ext cx="43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X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64874C-1EC8-58EB-6967-1AD5445122C0}"/>
              </a:ext>
            </a:extLst>
          </p:cNvPr>
          <p:cNvSpPr txBox="1"/>
          <p:nvPr/>
        </p:nvSpPr>
        <p:spPr>
          <a:xfrm>
            <a:off x="6577484" y="217617"/>
            <a:ext cx="43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Y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1E69BC-7386-EC2D-4A5F-0365BF78619D}"/>
                  </a:ext>
                </a:extLst>
              </p:cNvPr>
              <p:cNvSpPr txBox="1"/>
              <p:nvPr/>
            </p:nvSpPr>
            <p:spPr>
              <a:xfrm>
                <a:off x="7421696" y="2781782"/>
                <a:ext cx="13445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kumimoji="1" lang="en-US" altLang="ko-KR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𝒀</m:t>
                          </m:r>
                          <m:r>
                            <a:rPr kumimoji="1" lang="en-US" altLang="ko-KR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 </m:t>
                          </m:r>
                        </m:e>
                      </m:d>
                      <m:r>
                        <a:rPr kumimoji="1" lang="en-US" altLang="ko-KR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1" lang="en-US" altLang="ko-KR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𝑿</m:t>
                      </m:r>
                      <m:r>
                        <a:rPr kumimoji="1" lang="en-US" altLang="ko-KR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ko-KR" alt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1E69BC-7386-EC2D-4A5F-0365BF786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96" y="2781782"/>
                <a:ext cx="1344552" cy="461665"/>
              </a:xfrm>
              <a:prstGeom prst="rect">
                <a:avLst/>
              </a:prstGeom>
              <a:blipFill>
                <a:blip r:embed="rId6"/>
                <a:stretch>
                  <a:fillRect r="-1810" b="-17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DE7D8FD-21C2-3A9D-BFC7-3429FA4F8A12}"/>
              </a:ext>
            </a:extLst>
          </p:cNvPr>
          <p:cNvCxnSpPr>
            <a:cxnSpLocks/>
          </p:cNvCxnSpPr>
          <p:nvPr/>
        </p:nvCxnSpPr>
        <p:spPr>
          <a:xfrm>
            <a:off x="10410769" y="181757"/>
            <a:ext cx="0" cy="214302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9799E8-1152-62D8-D36E-350CB98450E9}"/>
              </a:ext>
            </a:extLst>
          </p:cNvPr>
          <p:cNvSpPr txBox="1"/>
          <p:nvPr/>
        </p:nvSpPr>
        <p:spPr>
          <a:xfrm>
            <a:off x="10484516" y="1159610"/>
            <a:ext cx="1707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C000"/>
                </a:solidFill>
              </a:rPr>
              <a:t>Decision Boundary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28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18432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Generative Model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78795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Ian Goodfellow, NIPS 2016 Tutorial: Generative Adversarial Networks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F6579-D26E-4D40-9614-AAD8C07F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0BE5F0-845F-4FB0-B3B8-94A9470A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Describes how a dataset is generated in terms of a probabilistic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: Sampling  Generate new data from learned distribution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How can we find distribution?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pic>
        <p:nvPicPr>
          <p:cNvPr id="48130" name="Picture 2" descr="enter image description here">
            <a:extLst>
              <a:ext uri="{FF2B5EF4-FFF2-40B4-BE49-F238E27FC236}">
                <a16:creationId xmlns:a16="http://schemas.microsoft.com/office/drawing/2014/main" id="{1163FEA6-B632-A432-C09E-359667D9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2313607"/>
            <a:ext cx="3700463" cy="383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82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Generative Model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Ian Goodfellow, NIPS 2016 Tutorial: Generative Adversarial Networks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F6579-D26E-4D40-9614-AAD8C07F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0BE5F0-845F-4FB0-B3B8-94A9470A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Describes how a dataset is generated in terms of a probabilistic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: Sampling  Generate new data from learned distribution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Maximum Likelihood Estimation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Probability Density Function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Data Manifold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 Taxonomy 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552C41-3A47-3075-AE8A-558E07D7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397768"/>
            <a:ext cx="5527143" cy="369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Maximum Likelihood Estimation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Likelihood?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Discrete data  Probability Mass Function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Probability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Likelihood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Can calculate probability of certain point of data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C8232DE-6988-6C91-2AC0-978F0AE9B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364291"/>
              </p:ext>
            </p:extLst>
          </p:nvPr>
        </p:nvGraphicFramePr>
        <p:xfrm>
          <a:off x="7654833" y="740229"/>
          <a:ext cx="4537165" cy="5482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626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677608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Bayesian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Maximum Likelihood Estimation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Entropy, Cross-Entropy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KL Divergence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Inference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Auto-Encoder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Data Manifold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Auto-Encoder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 Function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Optimization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Reparameterization Trick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Structure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  <a:p>
            <a:pPr>
              <a:lnSpc>
                <a:spcPct val="200000"/>
              </a:lnSpc>
            </a:pPr>
            <a:endParaRPr kumimoji="1" lang="en-US" altLang="ko-KR" sz="2000" b="1" dirty="0"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441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367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5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Maximum Likelihood Estimation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Likelihood?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Continuous Data  Probability Density Function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Probability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≠ Likelihood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 (X = 4) = 0 ( = 1 / ∞ 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(Likelihood of X = 1) = 5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20</a:t>
            </a:fld>
            <a:endParaRPr lang="ko-KR" altLang="en-US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41134530-60A1-0513-47C8-FA95DE258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502234"/>
              </p:ext>
            </p:extLst>
          </p:nvPr>
        </p:nvGraphicFramePr>
        <p:xfrm>
          <a:off x="5448299" y="2285999"/>
          <a:ext cx="6743699" cy="3865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79758B-EC88-EBCE-E7CA-31B2BDED04FB}"/>
              </a:ext>
            </a:extLst>
          </p:cNvPr>
          <p:cNvCxnSpPr>
            <a:cxnSpLocks/>
          </p:cNvCxnSpPr>
          <p:nvPr/>
        </p:nvCxnSpPr>
        <p:spPr>
          <a:xfrm flipV="1">
            <a:off x="8134350" y="4505325"/>
            <a:ext cx="0" cy="8572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847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Maximum Likelihood Estimation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Some data are given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Probability distribution(parametric family) is given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Estimate parameter which maximizes the likelihood function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AA600589-0570-260B-C24D-6378FEC1FCA7}"/>
              </a:ext>
            </a:extLst>
          </p:cNvPr>
          <p:cNvGraphicFramePr/>
          <p:nvPr/>
        </p:nvGraphicFramePr>
        <p:xfrm>
          <a:off x="4592897" y="2884677"/>
          <a:ext cx="5129717" cy="2940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310171-B226-78EB-F51B-1B3A39C90E83}"/>
              </a:ext>
            </a:extLst>
          </p:cNvPr>
          <p:cNvCxnSpPr/>
          <p:nvPr/>
        </p:nvCxnSpPr>
        <p:spPr>
          <a:xfrm>
            <a:off x="656705" y="5848350"/>
            <a:ext cx="1109714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9E62DEF-02C4-D21D-9E91-97862F2F337F}"/>
              </a:ext>
            </a:extLst>
          </p:cNvPr>
          <p:cNvSpPr/>
          <p:nvPr/>
        </p:nvSpPr>
        <p:spPr>
          <a:xfrm>
            <a:off x="3894132" y="578332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DC6F06-5462-0AB1-61A1-37BAB55E076A}"/>
              </a:ext>
            </a:extLst>
          </p:cNvPr>
          <p:cNvSpPr/>
          <p:nvPr/>
        </p:nvSpPr>
        <p:spPr>
          <a:xfrm>
            <a:off x="4091776" y="578332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05A407F-1D48-17C5-07C8-40C9F8829CCE}"/>
              </a:ext>
            </a:extLst>
          </p:cNvPr>
          <p:cNvSpPr/>
          <p:nvPr/>
        </p:nvSpPr>
        <p:spPr>
          <a:xfrm>
            <a:off x="4391814" y="578332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CB278A1-D306-EC1C-BBE1-8EF66291A2C5}"/>
              </a:ext>
            </a:extLst>
          </p:cNvPr>
          <p:cNvSpPr/>
          <p:nvPr/>
        </p:nvSpPr>
        <p:spPr>
          <a:xfrm>
            <a:off x="3077363" y="578332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5122EC-F48F-5269-AB35-9DFDCF1FA6CA}"/>
              </a:ext>
            </a:extLst>
          </p:cNvPr>
          <p:cNvSpPr/>
          <p:nvPr/>
        </p:nvSpPr>
        <p:spPr>
          <a:xfrm>
            <a:off x="5418132" y="578332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D97CBC4-B674-FE73-1DBF-D98EC9F1E7A3}"/>
              </a:ext>
            </a:extLst>
          </p:cNvPr>
          <p:cNvSpPr/>
          <p:nvPr/>
        </p:nvSpPr>
        <p:spPr>
          <a:xfrm>
            <a:off x="5856282" y="5783326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729CC3-AD06-70AF-6C16-99B4358E46A6}"/>
              </a:ext>
            </a:extLst>
          </p:cNvPr>
          <p:cNvSpPr/>
          <p:nvPr/>
        </p:nvSpPr>
        <p:spPr>
          <a:xfrm>
            <a:off x="4604935" y="57780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0F144B1-A7E9-6AAD-95FE-A778FA3BDB2B}"/>
              </a:ext>
            </a:extLst>
          </p:cNvPr>
          <p:cNvSpPr/>
          <p:nvPr/>
        </p:nvSpPr>
        <p:spPr>
          <a:xfrm>
            <a:off x="4760973" y="57780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25E8D4D-8EB0-A798-55F1-5617FBB01129}"/>
              </a:ext>
            </a:extLst>
          </p:cNvPr>
          <p:cNvSpPr/>
          <p:nvPr/>
        </p:nvSpPr>
        <p:spPr>
          <a:xfrm>
            <a:off x="6846545" y="57780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CDA79C-089C-DF07-89B8-761E43FD6A66}"/>
              </a:ext>
            </a:extLst>
          </p:cNvPr>
          <p:cNvSpPr/>
          <p:nvPr/>
        </p:nvSpPr>
        <p:spPr>
          <a:xfrm>
            <a:off x="5080589" y="5778000"/>
            <a:ext cx="144000" cy="14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B3BA32D3-618F-1BD9-2D2B-CC370EA95491}"/>
              </a:ext>
            </a:extLst>
          </p:cNvPr>
          <p:cNvGraphicFramePr/>
          <p:nvPr/>
        </p:nvGraphicFramePr>
        <p:xfrm>
          <a:off x="1778599" y="3809999"/>
          <a:ext cx="6108747" cy="202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731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1856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Maximum Likelihood Estimation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33440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Some data are given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Probability distribution(parametric family) is given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Estimate parameter which maximizes the likelihood function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AA600589-0570-260B-C24D-6378FEC1F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28093"/>
              </p:ext>
            </p:extLst>
          </p:nvPr>
        </p:nvGraphicFramePr>
        <p:xfrm>
          <a:off x="4592897" y="2884677"/>
          <a:ext cx="5129717" cy="2940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310171-B226-78EB-F51B-1B3A39C90E83}"/>
              </a:ext>
            </a:extLst>
          </p:cNvPr>
          <p:cNvCxnSpPr/>
          <p:nvPr/>
        </p:nvCxnSpPr>
        <p:spPr>
          <a:xfrm>
            <a:off x="656705" y="5848350"/>
            <a:ext cx="1109714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9E62DEF-02C4-D21D-9E91-97862F2F337F}"/>
              </a:ext>
            </a:extLst>
          </p:cNvPr>
          <p:cNvSpPr/>
          <p:nvPr/>
        </p:nvSpPr>
        <p:spPr>
          <a:xfrm>
            <a:off x="3894132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DC6F06-5462-0AB1-61A1-37BAB55E076A}"/>
              </a:ext>
            </a:extLst>
          </p:cNvPr>
          <p:cNvSpPr/>
          <p:nvPr/>
        </p:nvSpPr>
        <p:spPr>
          <a:xfrm>
            <a:off x="4091776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05A407F-1D48-17C5-07C8-40C9F8829CCE}"/>
              </a:ext>
            </a:extLst>
          </p:cNvPr>
          <p:cNvSpPr/>
          <p:nvPr/>
        </p:nvSpPr>
        <p:spPr>
          <a:xfrm>
            <a:off x="4391814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CB278A1-D306-EC1C-BBE1-8EF66291A2C5}"/>
              </a:ext>
            </a:extLst>
          </p:cNvPr>
          <p:cNvSpPr/>
          <p:nvPr/>
        </p:nvSpPr>
        <p:spPr>
          <a:xfrm>
            <a:off x="3077363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5122EC-F48F-5269-AB35-9DFDCF1FA6CA}"/>
              </a:ext>
            </a:extLst>
          </p:cNvPr>
          <p:cNvSpPr/>
          <p:nvPr/>
        </p:nvSpPr>
        <p:spPr>
          <a:xfrm>
            <a:off x="5418132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D97CBC4-B674-FE73-1DBF-D98EC9F1E7A3}"/>
              </a:ext>
            </a:extLst>
          </p:cNvPr>
          <p:cNvSpPr/>
          <p:nvPr/>
        </p:nvSpPr>
        <p:spPr>
          <a:xfrm>
            <a:off x="5856282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729CC3-AD06-70AF-6C16-99B4358E46A6}"/>
              </a:ext>
            </a:extLst>
          </p:cNvPr>
          <p:cNvSpPr/>
          <p:nvPr/>
        </p:nvSpPr>
        <p:spPr>
          <a:xfrm>
            <a:off x="4604935" y="57780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0F144B1-A7E9-6AAD-95FE-A778FA3BDB2B}"/>
              </a:ext>
            </a:extLst>
          </p:cNvPr>
          <p:cNvSpPr/>
          <p:nvPr/>
        </p:nvSpPr>
        <p:spPr>
          <a:xfrm>
            <a:off x="4760973" y="57780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25E8D4D-8EB0-A798-55F1-5617FBB01129}"/>
              </a:ext>
            </a:extLst>
          </p:cNvPr>
          <p:cNvSpPr/>
          <p:nvPr/>
        </p:nvSpPr>
        <p:spPr>
          <a:xfrm>
            <a:off x="6846545" y="57780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CDA79C-089C-DF07-89B8-761E43FD6A66}"/>
              </a:ext>
            </a:extLst>
          </p:cNvPr>
          <p:cNvSpPr/>
          <p:nvPr/>
        </p:nvSpPr>
        <p:spPr>
          <a:xfrm>
            <a:off x="5080589" y="57780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B3BA32D3-618F-1BD9-2D2B-CC370EA95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606378"/>
              </p:ext>
            </p:extLst>
          </p:nvPr>
        </p:nvGraphicFramePr>
        <p:xfrm>
          <a:off x="1778599" y="3809999"/>
          <a:ext cx="6108747" cy="202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3666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Maximum Likelihood Estimation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177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Some data are given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Probability distribution(parametric family) is given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Estimate parameter which maximizes the likelihood function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𝑳𝒊𝒌𝒆𝒍𝒊𝒉𝒐𝒐𝒅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𝒇𝒖𝒏𝒄𝒕𝒊𝒐𝒏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 </m:t>
                    </m:r>
                    <m:nary>
                      <m:naryPr>
                        <m:chr m:val="∏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𝒌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𝑳𝒊𝒌𝒆𝒍𝒊𝒉𝒐𝒐𝒅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𝒇𝒖𝒏𝒄𝒕𝒊𝒐𝒏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𝒍𝒐𝒈𝑷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𝒌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𝒍𝒐𝒈𝑷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177986"/>
              </a:xfrm>
              <a:prstGeom prst="rect">
                <a:avLst/>
              </a:prstGeom>
              <a:blipFill>
                <a:blip r:embed="rId2"/>
                <a:stretch>
                  <a:fillRect l="-554" b="-195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310171-B226-78EB-F51B-1B3A39C90E83}"/>
              </a:ext>
            </a:extLst>
          </p:cNvPr>
          <p:cNvCxnSpPr/>
          <p:nvPr/>
        </p:nvCxnSpPr>
        <p:spPr>
          <a:xfrm>
            <a:off x="656705" y="5848350"/>
            <a:ext cx="1109714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C9E62DEF-02C4-D21D-9E91-97862F2F337F}"/>
              </a:ext>
            </a:extLst>
          </p:cNvPr>
          <p:cNvSpPr/>
          <p:nvPr/>
        </p:nvSpPr>
        <p:spPr>
          <a:xfrm>
            <a:off x="3894132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DC6F06-5462-0AB1-61A1-37BAB55E076A}"/>
              </a:ext>
            </a:extLst>
          </p:cNvPr>
          <p:cNvSpPr/>
          <p:nvPr/>
        </p:nvSpPr>
        <p:spPr>
          <a:xfrm>
            <a:off x="4091776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05A407F-1D48-17C5-07C8-40C9F8829CCE}"/>
              </a:ext>
            </a:extLst>
          </p:cNvPr>
          <p:cNvSpPr/>
          <p:nvPr/>
        </p:nvSpPr>
        <p:spPr>
          <a:xfrm>
            <a:off x="4391814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CB278A1-D306-EC1C-BBE1-8EF66291A2C5}"/>
              </a:ext>
            </a:extLst>
          </p:cNvPr>
          <p:cNvSpPr/>
          <p:nvPr/>
        </p:nvSpPr>
        <p:spPr>
          <a:xfrm>
            <a:off x="3077363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5122EC-F48F-5269-AB35-9DFDCF1FA6CA}"/>
              </a:ext>
            </a:extLst>
          </p:cNvPr>
          <p:cNvSpPr/>
          <p:nvPr/>
        </p:nvSpPr>
        <p:spPr>
          <a:xfrm>
            <a:off x="5418132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D97CBC4-B674-FE73-1DBF-D98EC9F1E7A3}"/>
              </a:ext>
            </a:extLst>
          </p:cNvPr>
          <p:cNvSpPr/>
          <p:nvPr/>
        </p:nvSpPr>
        <p:spPr>
          <a:xfrm>
            <a:off x="5856282" y="578332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729CC3-AD06-70AF-6C16-99B4358E46A6}"/>
              </a:ext>
            </a:extLst>
          </p:cNvPr>
          <p:cNvSpPr/>
          <p:nvPr/>
        </p:nvSpPr>
        <p:spPr>
          <a:xfrm>
            <a:off x="4604935" y="57780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0F144B1-A7E9-6AAD-95FE-A778FA3BDB2B}"/>
              </a:ext>
            </a:extLst>
          </p:cNvPr>
          <p:cNvSpPr/>
          <p:nvPr/>
        </p:nvSpPr>
        <p:spPr>
          <a:xfrm>
            <a:off x="4760973" y="57780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25E8D4D-8EB0-A798-55F1-5617FBB01129}"/>
              </a:ext>
            </a:extLst>
          </p:cNvPr>
          <p:cNvSpPr/>
          <p:nvPr/>
        </p:nvSpPr>
        <p:spPr>
          <a:xfrm>
            <a:off x="6846545" y="57780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CDA79C-089C-DF07-89B8-761E43FD6A66}"/>
              </a:ext>
            </a:extLst>
          </p:cNvPr>
          <p:cNvSpPr/>
          <p:nvPr/>
        </p:nvSpPr>
        <p:spPr>
          <a:xfrm>
            <a:off x="5080589" y="577800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B3BA32D3-618F-1BD9-2D2B-CC370EA95491}"/>
              </a:ext>
            </a:extLst>
          </p:cNvPr>
          <p:cNvGraphicFramePr/>
          <p:nvPr/>
        </p:nvGraphicFramePr>
        <p:xfrm>
          <a:off x="1778599" y="3809999"/>
          <a:ext cx="6108747" cy="2026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0CD07A8-8763-C6A1-83C8-78FC70554A9F}"/>
              </a:ext>
            </a:extLst>
          </p:cNvPr>
          <p:cNvCxnSpPr>
            <a:cxnSpLocks/>
          </p:cNvCxnSpPr>
          <p:nvPr/>
        </p:nvCxnSpPr>
        <p:spPr>
          <a:xfrm flipV="1">
            <a:off x="3966132" y="5292013"/>
            <a:ext cx="0" cy="564526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91F6B3F-9355-5AC4-AE92-9B1374F3D224}"/>
              </a:ext>
            </a:extLst>
          </p:cNvPr>
          <p:cNvCxnSpPr>
            <a:cxnSpLocks/>
          </p:cNvCxnSpPr>
          <p:nvPr/>
        </p:nvCxnSpPr>
        <p:spPr>
          <a:xfrm flipV="1">
            <a:off x="4163776" y="4981575"/>
            <a:ext cx="0" cy="87375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8649791-68FF-7BF9-ECE7-F729E560ABA0}"/>
              </a:ext>
            </a:extLst>
          </p:cNvPr>
          <p:cNvCxnSpPr>
            <a:cxnSpLocks/>
          </p:cNvCxnSpPr>
          <p:nvPr/>
        </p:nvCxnSpPr>
        <p:spPr>
          <a:xfrm flipV="1">
            <a:off x="4463814" y="4481513"/>
            <a:ext cx="0" cy="137663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CEAE93-DAC2-412E-5AA8-36CB24D9C089}"/>
              </a:ext>
            </a:extLst>
          </p:cNvPr>
          <p:cNvCxnSpPr>
            <a:cxnSpLocks/>
          </p:cNvCxnSpPr>
          <p:nvPr/>
        </p:nvCxnSpPr>
        <p:spPr>
          <a:xfrm flipV="1">
            <a:off x="3149363" y="5671675"/>
            <a:ext cx="0" cy="18365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3D07D33-7E6A-4A10-DC2E-4956AB21F99D}"/>
              </a:ext>
            </a:extLst>
          </p:cNvPr>
          <p:cNvCxnSpPr>
            <a:cxnSpLocks/>
          </p:cNvCxnSpPr>
          <p:nvPr/>
        </p:nvCxnSpPr>
        <p:spPr>
          <a:xfrm flipV="1">
            <a:off x="4676935" y="4288631"/>
            <a:ext cx="0" cy="156952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68A5E1E-34DE-EA89-2524-39345BB967F3}"/>
              </a:ext>
            </a:extLst>
          </p:cNvPr>
          <p:cNvCxnSpPr>
            <a:cxnSpLocks/>
          </p:cNvCxnSpPr>
          <p:nvPr/>
        </p:nvCxnSpPr>
        <p:spPr>
          <a:xfrm flipV="1">
            <a:off x="4832972" y="4255294"/>
            <a:ext cx="0" cy="1602857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FBC0BC9-4AE4-D8C2-A066-46E2C570FAD7}"/>
              </a:ext>
            </a:extLst>
          </p:cNvPr>
          <p:cNvCxnSpPr>
            <a:cxnSpLocks/>
          </p:cNvCxnSpPr>
          <p:nvPr/>
        </p:nvCxnSpPr>
        <p:spPr>
          <a:xfrm flipV="1">
            <a:off x="5152589" y="4457700"/>
            <a:ext cx="0" cy="1397626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179AF68-2502-AC78-39BE-04365BD72E31}"/>
              </a:ext>
            </a:extLst>
          </p:cNvPr>
          <p:cNvCxnSpPr>
            <a:cxnSpLocks/>
          </p:cNvCxnSpPr>
          <p:nvPr/>
        </p:nvCxnSpPr>
        <p:spPr>
          <a:xfrm flipV="1">
            <a:off x="5490132" y="5014913"/>
            <a:ext cx="0" cy="840413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D885732-8934-88BE-4C5B-31F235914B4F}"/>
              </a:ext>
            </a:extLst>
          </p:cNvPr>
          <p:cNvCxnSpPr>
            <a:cxnSpLocks/>
          </p:cNvCxnSpPr>
          <p:nvPr/>
        </p:nvCxnSpPr>
        <p:spPr>
          <a:xfrm flipV="1">
            <a:off x="5928282" y="5488781"/>
            <a:ext cx="0" cy="366545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53E5D156-A030-E278-1781-553B12896803}"/>
              </a:ext>
            </a:extLst>
          </p:cNvPr>
          <p:cNvCxnSpPr>
            <a:cxnSpLocks/>
          </p:cNvCxnSpPr>
          <p:nvPr/>
        </p:nvCxnSpPr>
        <p:spPr>
          <a:xfrm flipV="1">
            <a:off x="6918545" y="5731669"/>
            <a:ext cx="0" cy="116681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8718F8-BCF4-E102-52C6-25FD0D50DE42}"/>
              </a:ext>
            </a:extLst>
          </p:cNvPr>
          <p:cNvCxnSpPr>
            <a:cxnSpLocks/>
          </p:cNvCxnSpPr>
          <p:nvPr/>
        </p:nvCxnSpPr>
        <p:spPr>
          <a:xfrm flipV="1">
            <a:off x="6080682" y="5641181"/>
            <a:ext cx="0" cy="36654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83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35823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Maximum Likelihood Estimation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704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Some data are given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Probability distribution(parametric family) is given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Estimate parameter which maximizes the likelihood function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𝑳𝒊𝒌𝒆𝒍𝒊𝒉𝒐𝒐𝒅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𝒇𝒖𝒏𝒄𝒕𝒊𝒐𝒏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 </m:t>
                    </m:r>
                    <m:nary>
                      <m:naryPr>
                        <m:chr m:val="∏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𝒌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𝑳𝒊𝒌𝒆𝒍𝒊𝒉𝒐𝒐𝒅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𝒇𝒖𝒏𝒄𝒕𝒊𝒐𝒏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𝒍𝒐𝒈𝑷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𝒌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𝒍𝒐𝒈𝑷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  <a:hlinkClick r:id="rId2"/>
                  </a:rPr>
                  <a:t>https://angeloyeo.github.io/p5/2020-07-17-MLE_preview/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704476"/>
              </a:xfrm>
              <a:prstGeom prst="rect">
                <a:avLst/>
              </a:prstGeom>
              <a:blipFill>
                <a:blip r:embed="rId3"/>
                <a:stretch>
                  <a:fillRect l="-554" b="-2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13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Maximum Likelihood Estimation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974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Some data are given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Probability distribution(parametric family) is given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Estimate parameter which maximizes the likelihood function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𝑳𝒊𝒌𝒆𝒍𝒊𝒉𝒐𝒐𝒅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𝒇𝒖𝒏𝒄𝒕𝒊𝒐𝒏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 </m:t>
                    </m:r>
                    <m:nary>
                      <m:naryPr>
                        <m:chr m:val="∏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𝒌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𝑳𝒊𝒌𝒆𝒍𝒊𝒉𝒐𝒐𝒅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𝒇𝒖𝒏𝒄𝒕𝒊𝒐𝒏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𝑳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𝒍𝒐𝒈𝑷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𝒌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𝒍𝒐𝒈𝑷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limLow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𝒂𝒓𝒈𝒎𝒂𝒙</m:t>
                            </m:r>
                          </m:e>
                          <m:lim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𝑿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func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unc>
                      <m:func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limLow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𝒂𝒓𝒈𝒎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𝒊𝒏</m:t>
                            </m:r>
                          </m:e>
                          <m:li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𝑳</m:t>
                            </m:r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𝑿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limLow>
                      <m:limLow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𝒂𝒓𝒈𝒎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𝒊𝒏</m:t>
                        </m:r>
                      </m:e>
                      <m:li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lim>
                    </m:limLow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p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𝒍𝒐𝒈𝑷</m:t>
                            </m:r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974999"/>
              </a:xfrm>
              <a:prstGeom prst="rect">
                <a:avLst/>
              </a:prstGeom>
              <a:blipFill>
                <a:blip r:embed="rId2"/>
                <a:stretch>
                  <a:fillRect l="-554" b="-13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16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93166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Maximum Likelihood Estimation – Loss Function w/t distribution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6386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딥러닝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Ch3.1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비지도학습기초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B, [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Youtube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] Smart Design Lab @ KAIST, https://youtu.be/QfHcuPPW6W4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70BEFE-FDC6-7780-D89B-6397339CA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94"/>
          <a:stretch/>
        </p:blipFill>
        <p:spPr>
          <a:xfrm>
            <a:off x="656705" y="778764"/>
            <a:ext cx="10773295" cy="54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8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Maximum Likelihood Estimation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08603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https://www.tibco.com/ko/reference-center/what-is-regression-analysis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1937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Linear Regression in view of MLE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Linear model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𝒚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𝑾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𝑿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𝝐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</a:t>
                </a: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as a form of distribution 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𝜽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)= </m:t>
                    </m:r>
                    <m:r>
                      <a:rPr kumimoji="1" lang="ko-KR" altLang="en-US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𝒩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𝑾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𝑻</m:t>
                            </m:r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1937197"/>
              </a:xfrm>
              <a:prstGeom prst="rect">
                <a:avLst/>
              </a:prstGeom>
              <a:blipFill>
                <a:blip r:embed="rId2"/>
                <a:stretch>
                  <a:fillRect l="-554" b="-3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B8AF27-145C-9318-0C17-EB9178E8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888" y="3307530"/>
            <a:ext cx="4688222" cy="23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95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Maximum Likelihood Estimation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63117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https://www.tibco.com/ko/reference-center/what-is-regression-analysis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1937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Linear Regression in view of MLE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Linear model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𝒚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𝑾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𝑿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𝝐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</a:t>
                </a: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as a form of distribution 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𝜽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)= </m:t>
                    </m:r>
                    <m:r>
                      <a:rPr kumimoji="1" lang="ko-KR" altLang="en-US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𝒩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𝑾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𝑻</m:t>
                            </m:r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1937197"/>
              </a:xfrm>
              <a:prstGeom prst="rect">
                <a:avLst/>
              </a:prstGeom>
              <a:blipFill>
                <a:blip r:embed="rId2"/>
                <a:stretch>
                  <a:fillRect l="-554" b="-3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AE96C-2EBD-41D4-A542-7DCEEF2B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888" y="3307530"/>
            <a:ext cx="4688222" cy="23669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CA4133-5409-314F-3F96-891D9725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82839" y="3594892"/>
            <a:ext cx="858661" cy="7026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D24FCD-4E98-6AD8-EA64-3DC99F201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32229" y="3753104"/>
            <a:ext cx="858661" cy="7026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BF62D47-DB00-F342-02AE-9BDDAEF1E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18612" y="3933939"/>
            <a:ext cx="858661" cy="7026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FB1095-8B31-11E1-ADDE-389491D57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66052" y="4134950"/>
            <a:ext cx="858661" cy="7026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4609E4-1670-C2A8-8B4D-6CE86E285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52435" y="4335962"/>
            <a:ext cx="858661" cy="7026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820028-81CC-3645-9D31-1E5314E74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89684" y="4535086"/>
            <a:ext cx="858661" cy="7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10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Entropy, Cross-Entropy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354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Information theory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Certainty ↑ Information↓ = Uncertainty ↑ Information ↑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Probability ↑ Information ↓ = Probability ↓ Information ↑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𝑰𝒏𝒇𝒐𝒓𝒎𝒂𝒕𝒊𝒐𝒏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𝜶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𝑷𝒓𝒐𝒃𝒂𝒃𝒊𝒍𝒊𝒕𝒚</m:t>
                        </m:r>
                        <m:r>
                          <m:rPr>
                            <m:nor/>
                          </m:rPr>
                          <a:rPr kumimoji="1" lang="en-US" altLang="ko-KR" sz="2000" b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den>
                    </m:f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Information can be earned by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𝒍𝒐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(#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𝒑𝒐𝒔𝒔𝒊𝒃𝒍𝒆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_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𝒄𝒂𝒔𝒆𝒔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questions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𝑺𝒕𝒐𝒄𝒉𝒂𝒔𝒕𝒊𝒄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𝑬𝒗𝒆𝒏𝒕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𝒍𝒐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𝑬</m:t>
                            </m:r>
                          </m:e>
                        </m:d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𝒍𝒐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 [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𝒃𝒊𝒕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354462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E3CA9AA-E90B-7080-B322-DEED6712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884" y="1660739"/>
            <a:ext cx="2613859" cy="21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73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nl-NL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Diederik P Kingma, Max Welling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ICLR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2014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32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4083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18E4AE-3DA1-8C3A-F548-9EC87EE3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784" y="152400"/>
            <a:ext cx="6404215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39A3AC0-0F34-ABBE-33DE-9650A565B051}"/>
              </a:ext>
            </a:extLst>
          </p:cNvPr>
          <p:cNvSpPr/>
          <p:nvPr/>
        </p:nvSpPr>
        <p:spPr>
          <a:xfrm>
            <a:off x="5787784" y="1715589"/>
            <a:ext cx="6195210" cy="539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2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Entropy, Cross-Entropy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75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Entropy = Expectation of information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𝑰𝒏𝒇𝒐𝒓𝒎𝒂𝒕𝒊𝒐𝒏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𝒍𝒐𝒈𝑷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𝑬𝒏𝒕𝒓𝒐𝒑𝒚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Cross-Entropy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    = Expectation of information (GT) + additional information (estimated)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𝑪𝒓𝒐𝒔𝒔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𝑬𝒏𝒕𝒓𝒐𝒑𝒚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𝑸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𝑸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𝒍𝒐𝒈𝑸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𝑸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756862"/>
              </a:xfrm>
              <a:prstGeom prst="rect">
                <a:avLst/>
              </a:prstGeom>
              <a:blipFill>
                <a:blip r:embed="rId2"/>
                <a:stretch>
                  <a:fillRect l="-554" b="-17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7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Entropy, Cross-Entropy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210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https://youtu.be/Jt5BS71uVfI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756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Entropy = Expectation of information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𝑰𝒏𝒇𝒐𝒓𝒎𝒂𝒕𝒊𝒐𝒏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𝒍𝒐𝒈𝑷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𝑬𝒏𝒕𝒓𝒐𝒑𝒚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Cross-Entropy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    = Expectation of information (GT) + additional information (estimated)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𝑪𝒓𝒐𝒔𝒔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𝑬𝒏𝒕𝒓𝒐𝒑𝒚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𝑸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𝑸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𝒍𝒐𝒈𝑸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𝑸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756862"/>
              </a:xfrm>
              <a:prstGeom prst="rect">
                <a:avLst/>
              </a:prstGeom>
              <a:blipFill>
                <a:blip r:embed="rId2"/>
                <a:stretch>
                  <a:fillRect l="-554" b="-17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D2EECD-8F00-2C75-3582-E3077666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2" y="1080000"/>
            <a:ext cx="11507806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25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Entropy, Cross-Entropy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https://youtu.be/Jt5BS71uVfI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305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Entropy = Expectation of information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𝑰𝒏𝒇𝒐𝒓𝒎𝒂𝒕𝒊𝒐𝒏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𝒍𝒐𝒈𝑷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𝑬𝒏𝒕𝒓𝒐𝒑𝒚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𝑷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Cross-Entropy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    = Expectation of information (GT) + additional information (difference)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𝑪𝒓𝒐𝒔𝒔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𝑬𝒏𝒕𝒓𝒐𝒑𝒚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𝑸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𝑸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𝒍𝒐𝒈𝑸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𝑿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𝒍𝒐𝒈𝑸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Cross-Entropy ≥ Entropy</a:t>
                </a: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305666"/>
              </a:xfrm>
              <a:prstGeom prst="rect">
                <a:avLst/>
              </a:prstGeom>
              <a:blipFill>
                <a:blip r:embed="rId2"/>
                <a:stretch>
                  <a:fillRect l="-554" b="-2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31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85666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KL Divergence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17851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693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Kullback–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Leibler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Divergence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Statistical distance(divergence) of probability distribution P from reference probability distribution Q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Cross-Entropy – Entropy = KLD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∥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𝑸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𝑸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−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p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𝒍𝒐𝒈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p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𝒍𝒐𝒈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=−</m:t>
                    </m:r>
                    <m:nary>
                      <m:naryPr>
                        <m:chr m:val="∑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𝒍𝒐𝒈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𝒍𝒐𝒈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sup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𝒍𝒐𝒈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𝒍𝒐𝒈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∥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𝑸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𝑸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∥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≥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𝟎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𝑪𝒓𝒐𝒔𝒔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𝑬𝒏𝒕𝒓𝒐𝒑𝒚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≥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𝑬𝒏𝒕𝒓𝒐𝒑𝒚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693721"/>
              </a:xfrm>
              <a:prstGeom prst="rect">
                <a:avLst/>
              </a:prstGeom>
              <a:blipFill>
                <a:blip r:embed="rId2"/>
                <a:stretch>
                  <a:fillRect l="-554" r="-677"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98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KL Divergence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7222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https://youtu.be/7GBXCD-B6fo, https://www.aporia.com/glossary/kullback-leibler-divergence/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Statistical distance(divergence) of probability distribution P from reference probability distribution Q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F2E65-CB63-89A3-4932-2B3D203C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7" y="2861568"/>
            <a:ext cx="5970093" cy="2546454"/>
          </a:xfrm>
          <a:prstGeom prst="rect">
            <a:avLst/>
          </a:prstGeom>
        </p:spPr>
      </p:pic>
      <p:pic>
        <p:nvPicPr>
          <p:cNvPr id="10242" name="Picture 2" descr="Concept drift detection method">
            <a:extLst>
              <a:ext uri="{FF2B5EF4-FFF2-40B4-BE49-F238E27FC236}">
                <a16:creationId xmlns:a16="http://schemas.microsoft.com/office/drawing/2014/main" id="{B9B98D8C-BF56-6B22-6028-44B4445C9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7" t="11759" r="13289" b="17196"/>
          <a:stretch/>
        </p:blipFill>
        <p:spPr bwMode="auto">
          <a:xfrm>
            <a:off x="6426927" y="2318899"/>
            <a:ext cx="5303520" cy="36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250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75037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Inference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9759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https://ratsgo.github.io/generative%20model/2017/12/19/vi/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459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변분추론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den>
                    </m:f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Posterior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can be approximated by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𝒛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which easier to be calculated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How can we find q?  Minimize KL Divergence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459922"/>
              </a:xfrm>
              <a:prstGeom prst="rect">
                <a:avLst/>
              </a:prstGeom>
              <a:blipFill>
                <a:blip r:embed="rId2"/>
                <a:stretch>
                  <a:fillRect l="-554" r="-4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0677E4D-76C7-DE3C-D7BB-1E39A4DB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22" y="1168037"/>
            <a:ext cx="37814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08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552C41-3A47-3075-AE8A-558E07D7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787203"/>
            <a:ext cx="8003177" cy="5344114"/>
          </a:xfrm>
          <a:prstGeom prst="rect">
            <a:avLst/>
          </a:prstGeom>
        </p:spPr>
      </p:pic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Generative Model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Ian Goodfellow, NIPS 2016 Tutorial: Generative Adversarial Networks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F6579-D26E-4D40-9614-AAD8C07F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0BE5F0-845F-4FB0-B3B8-94A9470A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618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 Taxonomy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820669-2632-D0CB-2E6C-29B0492DE6CF}"/>
              </a:ext>
            </a:extLst>
          </p:cNvPr>
          <p:cNvSpPr/>
          <p:nvPr/>
        </p:nvSpPr>
        <p:spPr>
          <a:xfrm>
            <a:off x="4885509" y="2725782"/>
            <a:ext cx="2238102" cy="542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3F2D5B-E12D-3829-A90E-D3D7221B5D94}"/>
              </a:ext>
            </a:extLst>
          </p:cNvPr>
          <p:cNvSpPr/>
          <p:nvPr/>
        </p:nvSpPr>
        <p:spPr>
          <a:xfrm>
            <a:off x="6265817" y="3810241"/>
            <a:ext cx="2930433" cy="542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3245AC-7F60-01D3-A443-8A027A7CF81D}"/>
              </a:ext>
            </a:extLst>
          </p:cNvPr>
          <p:cNvSpPr/>
          <p:nvPr/>
        </p:nvSpPr>
        <p:spPr>
          <a:xfrm>
            <a:off x="6291943" y="4699725"/>
            <a:ext cx="1598024" cy="542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C1307B-4397-FA35-BE86-2BFB292782C3}"/>
              </a:ext>
            </a:extLst>
          </p:cNvPr>
          <p:cNvSpPr/>
          <p:nvPr/>
        </p:nvSpPr>
        <p:spPr>
          <a:xfrm>
            <a:off x="6309361" y="1739173"/>
            <a:ext cx="3000102" cy="542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50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53942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Auto-Encoder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03263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https://www.slideshare.net/NaverEngineering/ss-96581209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Unsupervised Learning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Input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x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is encoded into latent feature </a:t>
            </a:r>
            <a:r>
              <a:rPr kumimoji="1" lang="en-US" altLang="ko-KR" sz="20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z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Purpose of Auto-Encoder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Encoder with code </a:t>
            </a:r>
            <a:r>
              <a:rPr kumimoji="1" lang="en-US" altLang="ko-KR" sz="20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z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Feature extractor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Data compressor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Decoder to calculate </a:t>
            </a:r>
            <a:r>
              <a:rPr kumimoji="1" lang="en-US" altLang="ko-KR" sz="2000" b="1" dirty="0">
                <a:solidFill>
                  <a:srgbClr val="7030A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reconstruction error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Dimensionality reduction to manifold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6177FF-7498-4DEC-F5C2-FC99D74B0B59}"/>
              </a:ext>
            </a:extLst>
          </p:cNvPr>
          <p:cNvGrpSpPr/>
          <p:nvPr/>
        </p:nvGrpSpPr>
        <p:grpSpPr>
          <a:xfrm>
            <a:off x="5811986" y="2386354"/>
            <a:ext cx="6306430" cy="2779742"/>
            <a:chOff x="5764361" y="1700554"/>
            <a:chExt cx="6306430" cy="27797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A0F369-3481-6067-8709-1CAB91EC9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4361" y="1700554"/>
              <a:ext cx="6306430" cy="238158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224D5C6-4F65-1853-BC9F-F769C51BD2C4}"/>
                </a:ext>
              </a:extLst>
            </p:cNvPr>
            <p:cNvSpPr/>
            <p:nvPr/>
          </p:nvSpPr>
          <p:spPr>
            <a:xfrm>
              <a:off x="6653348" y="1735390"/>
              <a:ext cx="531223" cy="22618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4B0F16A-7666-FEE5-D487-8C93F15810B1}"/>
                </a:ext>
              </a:extLst>
            </p:cNvPr>
            <p:cNvSpPr/>
            <p:nvPr/>
          </p:nvSpPr>
          <p:spPr>
            <a:xfrm>
              <a:off x="8503920" y="2192592"/>
              <a:ext cx="531223" cy="136921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6D0D4478-22B0-1D5A-6AF1-E11B6BFA70F9}"/>
                </a:ext>
              </a:extLst>
            </p:cNvPr>
            <p:cNvSpPr/>
            <p:nvPr/>
          </p:nvSpPr>
          <p:spPr>
            <a:xfrm rot="10800000">
              <a:off x="6961685" y="3753647"/>
              <a:ext cx="3672841" cy="726649"/>
            </a:xfrm>
            <a:prstGeom prst="arc">
              <a:avLst>
                <a:gd name="adj1" fmla="val 10824239"/>
                <a:gd name="adj2" fmla="val 0"/>
              </a:avLst>
            </a:prstGeom>
            <a:ln w="635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673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81611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Manifold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9245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https://www.quora.com/What-is-manifold-learning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Curse of dimensionality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Manifold Hypothesis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Subspace(manifold) describing data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 data into manifold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1E53DBFB-F513-4C78-1A4E-874ECCD66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79654"/>
            <a:ext cx="5333999" cy="400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6438FE3-93BA-003B-4FDF-02DC0514971D}"/>
              </a:ext>
            </a:extLst>
          </p:cNvPr>
          <p:cNvSpPr/>
          <p:nvPr/>
        </p:nvSpPr>
        <p:spPr>
          <a:xfrm>
            <a:off x="7515225" y="1494605"/>
            <a:ext cx="1276350" cy="76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64993D9-B102-D13F-B41B-676B5C60F20B}"/>
              </a:ext>
            </a:extLst>
          </p:cNvPr>
          <p:cNvSpPr/>
          <p:nvPr/>
        </p:nvSpPr>
        <p:spPr>
          <a:xfrm>
            <a:off x="8372475" y="2951884"/>
            <a:ext cx="1276350" cy="76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37FFF0C-D6CE-FDB3-3FF7-81FD7005DD36}"/>
              </a:ext>
            </a:extLst>
          </p:cNvPr>
          <p:cNvSpPr/>
          <p:nvPr/>
        </p:nvSpPr>
        <p:spPr>
          <a:xfrm>
            <a:off x="10473825" y="1505648"/>
            <a:ext cx="1276350" cy="762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7A5BDD-008C-0711-55DE-274227C42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60" y="3886985"/>
            <a:ext cx="24574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4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2C406C2-0752-9266-ED1E-50114AF6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191" y="2355438"/>
            <a:ext cx="6900531" cy="373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Manifold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https://towardsdatascience.com/manifolds-in-data-science-a-brief-overview-2e9dde9437e5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Curse of dimensionality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Manifold Hypothesis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Subspace(manifold) describing data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 data into manifold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64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nl-NL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Diederik P Kingma, Max Welling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ICLR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2014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5A8170-92A1-DC64-A223-58034DD1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997" y="740228"/>
            <a:ext cx="6335002" cy="61313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04C384-8B0C-52B6-29DA-F14FDD3BA36A}"/>
              </a:ext>
            </a:extLst>
          </p:cNvPr>
          <p:cNvSpPr/>
          <p:nvPr/>
        </p:nvSpPr>
        <p:spPr>
          <a:xfrm>
            <a:off x="5943600" y="2889069"/>
            <a:ext cx="6195210" cy="539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747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Manifold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0852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https://towardsdatascience.com/https://youtu.be/QfHcuPPW6W4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Curse of dimensionality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Manifold Hypothesis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Subspace(manifold) describing data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 data into manifold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74AD8B-D3DD-7536-2175-DFD90464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095"/>
            <a:ext cx="12192000" cy="40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02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Manifold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6331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https://youtu.be/QfHcuPPW6W4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Curse of dimensionality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Manifold Hypothesis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Subspace(manifold) describing data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 data into manifold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5A87AA-8161-4970-E86E-4406134A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42" y="921402"/>
            <a:ext cx="10665113" cy="52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5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Manifold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https://youtu.be/QfHcuPPW6W4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Curse of dimensionality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Manifold Hypothesis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Subspace(manifold) describing data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 data into manifold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56A24-5498-BCF8-5B91-BF51D5010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518" y="1322388"/>
            <a:ext cx="814882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07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Manifold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https://youtu.be/QfHcuPPW6W4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Curse of dimensionality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Manifold Hypothesis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Subspace(manifold) describing data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 data into manifold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43</a:t>
            </a:fld>
            <a:endParaRPr lang="ko-KR" altLang="en-US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20249AAF-A4FF-CF5F-D951-63B428005D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1322388"/>
          <a:ext cx="8128000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3" imgW="14878080" imgH="7705800" progId="Paint.Picture">
                  <p:embed/>
                </p:oleObj>
              </mc:Choice>
              <mc:Fallback>
                <p:oleObj name="비트맵 이미지" r:id="rId3" imgW="14878080" imgH="7705800" progId="Paint.Picture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20249AAF-A4FF-CF5F-D951-63B428005D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322388"/>
                        <a:ext cx="8128000" cy="421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931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Manifold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60950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https://velog.io/@xuio/TIL-Data-Manifold-%ED%95%99%EC%8A%B5%EC%9D%B4%EB%9E%80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Curse of dimensionality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Manifold Hypothesis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Subspace(manifold) describing data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 data into manifold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21506" name="Picture 2" descr="post-thumbnail">
            <a:extLst>
              <a:ext uri="{FF2B5EF4-FFF2-40B4-BE49-F238E27FC236}">
                <a16:creationId xmlns:a16="http://schemas.microsoft.com/office/drawing/2014/main" id="{2429FA8C-6821-B3F0-8B31-D274DD204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1" y="1163638"/>
            <a:ext cx="12192000" cy="35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71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Manifold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62552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https://velog.io/@xuio/TIL-Data-Manifold-%ED%95%99%EC%8A%B5%EC%9D%B4%EB%9E%80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Curse of dimensionality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Manifold Hypothesis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Subspace(manifold) describing data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 data into manifold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Auto-Encoder</a:t>
            </a:r>
          </a:p>
          <a:p>
            <a:pPr lvl="1" algn="just">
              <a:lnSpc>
                <a:spcPct val="200000"/>
              </a:lnSpc>
            </a:pPr>
            <a:r>
              <a:rPr kumimoji="1" lang="en-US" altLang="ko-KR" sz="2000" b="1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   …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45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694DC0-495B-1AD7-7DCB-759C78A553C1}"/>
              </a:ext>
            </a:extLst>
          </p:cNvPr>
          <p:cNvGrpSpPr/>
          <p:nvPr/>
        </p:nvGrpSpPr>
        <p:grpSpPr>
          <a:xfrm>
            <a:off x="6536987" y="3940932"/>
            <a:ext cx="4798978" cy="2115289"/>
            <a:chOff x="5764361" y="1700554"/>
            <a:chExt cx="6306430" cy="27797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1253D0A-3F1F-6315-56F4-4D91A232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4361" y="1700554"/>
              <a:ext cx="6306430" cy="238158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FEC48D6-27E4-200A-BE3E-C16CAF06C865}"/>
                </a:ext>
              </a:extLst>
            </p:cNvPr>
            <p:cNvSpPr/>
            <p:nvPr/>
          </p:nvSpPr>
          <p:spPr>
            <a:xfrm>
              <a:off x="6653348" y="1735390"/>
              <a:ext cx="531223" cy="22618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095EB8-8153-8AF8-C3AF-F08863184A33}"/>
                </a:ext>
              </a:extLst>
            </p:cNvPr>
            <p:cNvSpPr/>
            <p:nvPr/>
          </p:nvSpPr>
          <p:spPr>
            <a:xfrm>
              <a:off x="8503920" y="2192592"/>
              <a:ext cx="531223" cy="136921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원호 8">
              <a:extLst>
                <a:ext uri="{FF2B5EF4-FFF2-40B4-BE49-F238E27FC236}">
                  <a16:creationId xmlns:a16="http://schemas.microsoft.com/office/drawing/2014/main" id="{E6C64D98-42A6-6EBA-736C-14591013B295}"/>
                </a:ext>
              </a:extLst>
            </p:cNvPr>
            <p:cNvSpPr/>
            <p:nvPr/>
          </p:nvSpPr>
          <p:spPr>
            <a:xfrm rot="10800000">
              <a:off x="6961685" y="3753647"/>
              <a:ext cx="3672841" cy="726649"/>
            </a:xfrm>
            <a:prstGeom prst="arc">
              <a:avLst>
                <a:gd name="adj1" fmla="val 10824239"/>
                <a:gd name="adj2" fmla="val 0"/>
              </a:avLst>
            </a:prstGeom>
            <a:ln w="635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4DCD1DC-371D-10D6-7974-3151914D2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51" y="812306"/>
            <a:ext cx="6198650" cy="305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727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711272" y="634816"/>
            <a:ext cx="2576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482866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1562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https://taeu.github.io/paper/deeplearning-paper-vae/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Similar structure with Auto-Encoder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Different purpose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AE : Encoder (Feature extraction, compression, manifold, encoding …)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VAE : Decoder (Data Generation, Density Estimation)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25602" name="Picture 2" descr="explain">
            <a:extLst>
              <a:ext uri="{FF2B5EF4-FFF2-40B4-BE49-F238E27FC236}">
                <a16:creationId xmlns:a16="http://schemas.microsoft.com/office/drawing/2014/main" id="{EC506151-BF05-CD29-ACA2-9C2DD4AB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4" y="3498234"/>
            <a:ext cx="6924676" cy="267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847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98785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95180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https://wikidocs.net/152474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Similar structure with Auto-Encoder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Different purpose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AE : Encoder (Feature extraction, compression, manifold, encoding …)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VAE : Decoder (Data Generation, Density Estimation)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1AAC665-A97E-CBB6-AB10-F8AB6D62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705225"/>
            <a:ext cx="5133975" cy="226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C4EE844D-FB4D-D239-8359-6E6F762D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77" y="898240"/>
            <a:ext cx="10588043" cy="327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F902BF-3C94-0955-F75C-7710F8E843F0}"/>
              </a:ext>
            </a:extLst>
          </p:cNvPr>
          <p:cNvSpPr txBox="1"/>
          <p:nvPr/>
        </p:nvSpPr>
        <p:spPr>
          <a:xfrm>
            <a:off x="126996" y="988939"/>
            <a:ext cx="65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7030A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VAE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6F75E3-7FB5-A101-3607-BE629F4A69B9}"/>
              </a:ext>
            </a:extLst>
          </p:cNvPr>
          <p:cNvSpPr/>
          <p:nvPr/>
        </p:nvSpPr>
        <p:spPr>
          <a:xfrm>
            <a:off x="817355" y="860140"/>
            <a:ext cx="10509665" cy="318798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4B955-B607-E353-7E3F-7EB830A27424}"/>
              </a:ext>
            </a:extLst>
          </p:cNvPr>
          <p:cNvSpPr txBox="1"/>
          <p:nvPr/>
        </p:nvSpPr>
        <p:spPr>
          <a:xfrm>
            <a:off x="126996" y="4194675"/>
            <a:ext cx="65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409A5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AE</a:t>
            </a:r>
            <a:endParaRPr lang="ko-KR" altLang="en-US" dirty="0">
              <a:solidFill>
                <a:srgbClr val="409A5C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EA4664-2E33-0C78-5864-A7DAF5978B35}"/>
              </a:ext>
            </a:extLst>
          </p:cNvPr>
          <p:cNvSpPr/>
          <p:nvPr/>
        </p:nvSpPr>
        <p:spPr>
          <a:xfrm>
            <a:off x="817354" y="4086226"/>
            <a:ext cx="10509665" cy="2071774"/>
          </a:xfrm>
          <a:prstGeom prst="rect">
            <a:avLst/>
          </a:prstGeom>
          <a:noFill/>
          <a:ln w="57150">
            <a:solidFill>
              <a:srgbClr val="409A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43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3990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https://taeu.github.io/paper/deeplearning-paper-vae/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Overall structure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Input  mean, variance  Normal distribution  sampling  generation by decoder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901A51-9414-6D0E-2FAB-69FE5902C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37" y="2248633"/>
            <a:ext cx="8931063" cy="38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3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nl-NL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Diederik P Kingma, Max Welling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ICLR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2014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F652E7-ED41-E3E8-D9CD-37FC930B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216" y="2096923"/>
            <a:ext cx="773538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09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2745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Variational Auto-Encoder (VAE) – Loss Function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https://taeu.github.io/paper/deeplearning-paper-vae/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 Function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Reconstruction Error (Input, Generated output)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Regularization (Assumption for distribution)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A48FD6-3A6F-DCE5-0DD7-6C75C8699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326" y="2978719"/>
            <a:ext cx="5462673" cy="31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3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16874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Loss Function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59229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460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Maximize Data likelihood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𝒅𝒛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𝒛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𝒅𝒛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∵ 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|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𝒛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Intractible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to compute integral for every z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Posterior also intractable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Variational Inference!</a:t>
                </a: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460837"/>
              </a:xfrm>
              <a:prstGeom prst="rect">
                <a:avLst/>
              </a:prstGeom>
              <a:blipFill>
                <a:blip r:embed="rId2"/>
                <a:stretch>
                  <a:fillRect l="-554" b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79FEA3-2097-6AD8-4256-7EEA043D0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38" y="3429000"/>
            <a:ext cx="4727370" cy="26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53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Loss Function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5134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Maximize Data likelihood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=∫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𝒅𝒛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=∫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𝒛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𝒅𝒛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∵ 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|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𝒛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Intractible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to compute integral for every z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Posterior also intractable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Variational Inference!</a:t>
                </a: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Encoder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5134932"/>
              </a:xfrm>
              <a:prstGeom prst="rect">
                <a:avLst/>
              </a:prstGeom>
              <a:blipFill>
                <a:blip r:embed="rId2"/>
                <a:stretch>
                  <a:fillRect l="-554" b="-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39AC8B-D9E2-4FD8-5A44-AA6B6FE7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951" y="3429000"/>
            <a:ext cx="2126024" cy="26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2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Maximize log-likelihood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2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∵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𝑩𝒂𝒚𝒆𝒔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𝑹𝒖𝒍𝒆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27887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B3897A-ECB6-3FE3-C1DF-8B061EAE7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7" y="1079654"/>
            <a:ext cx="2126024" cy="26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83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16413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Maximize log-likelihood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5021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∵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nary>
                      <m:nary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  <m:e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∵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𝑷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∥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𝑸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  <m:sup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𝑷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𝒍𝒐𝒈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𝑷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𝒍𝒐𝒈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5021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30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Maximize log-likelihood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5035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∵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𝑩𝒂𝒚𝒆𝒔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𝑹𝒖𝒍𝒆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5035481"/>
              </a:xfrm>
              <a:prstGeom prst="rect">
                <a:avLst/>
              </a:prstGeom>
              <a:blipFill>
                <a:blip r:embed="rId2"/>
                <a:stretch>
                  <a:fillRect l="-554" b="-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FC813-606C-822A-1899-15422E16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7" y="1079654"/>
            <a:ext cx="2126024" cy="26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70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Maximize log-likelihood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5035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∵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𝑩𝒂𝒚𝒆𝒔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𝑹𝒖𝒍𝒆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5035481"/>
              </a:xfrm>
              <a:prstGeom prst="rect">
                <a:avLst/>
              </a:prstGeom>
              <a:blipFill>
                <a:blip r:embed="rId2"/>
                <a:stretch>
                  <a:fillRect l="-554" b="-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FC813-606C-822A-1899-15422E16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7" y="1079654"/>
            <a:ext cx="2126024" cy="26329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A45369-9ACF-8653-72EA-A01957C31E42}"/>
              </a:ext>
            </a:extLst>
          </p:cNvPr>
          <p:cNvSpPr/>
          <p:nvPr/>
        </p:nvSpPr>
        <p:spPr>
          <a:xfrm>
            <a:off x="6792686" y="5608320"/>
            <a:ext cx="3326674" cy="507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1AB4B-5EA6-3637-FE07-690C1A88A555}"/>
              </a:ext>
            </a:extLst>
          </p:cNvPr>
          <p:cNvSpPr txBox="1"/>
          <p:nvPr/>
        </p:nvSpPr>
        <p:spPr>
          <a:xfrm>
            <a:off x="7728856" y="5238815"/>
            <a:ext cx="1563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Intractable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39174-EC39-8FDD-2012-27DF01C8D928}"/>
              </a:ext>
            </a:extLst>
          </p:cNvPr>
          <p:cNvSpPr/>
          <p:nvPr/>
        </p:nvSpPr>
        <p:spPr>
          <a:xfrm>
            <a:off x="1362892" y="5608147"/>
            <a:ext cx="5212079" cy="5071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A30A4-04A0-BF2C-2D5A-329DA8CF28D9}"/>
              </a:ext>
            </a:extLst>
          </p:cNvPr>
          <p:cNvSpPr txBox="1"/>
          <p:nvPr/>
        </p:nvSpPr>
        <p:spPr>
          <a:xfrm>
            <a:off x="3283199" y="5253596"/>
            <a:ext cx="1671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Controllable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18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Maximize log-likelihood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5035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∵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𝑩𝒂𝒚𝒆𝒔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𝑹𝒖𝒍𝒆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|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5035481"/>
              </a:xfrm>
              <a:prstGeom prst="rect">
                <a:avLst/>
              </a:prstGeom>
              <a:blipFill>
                <a:blip r:embed="rId3"/>
                <a:stretch>
                  <a:fillRect l="-554" b="-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FC813-606C-822A-1899-15422E166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7" y="1079654"/>
            <a:ext cx="2126024" cy="26329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EA45369-9ACF-8653-72EA-A01957C31E42}"/>
              </a:ext>
            </a:extLst>
          </p:cNvPr>
          <p:cNvSpPr/>
          <p:nvPr/>
        </p:nvSpPr>
        <p:spPr>
          <a:xfrm>
            <a:off x="6792686" y="5608320"/>
            <a:ext cx="3326674" cy="507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1AB4B-5EA6-3637-FE07-690C1A88A555}"/>
              </a:ext>
            </a:extLst>
          </p:cNvPr>
          <p:cNvSpPr txBox="1"/>
          <p:nvPr/>
        </p:nvSpPr>
        <p:spPr>
          <a:xfrm>
            <a:off x="7728856" y="5238815"/>
            <a:ext cx="1419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≥0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39174-EC39-8FDD-2012-27DF01C8D928}"/>
              </a:ext>
            </a:extLst>
          </p:cNvPr>
          <p:cNvSpPr/>
          <p:nvPr/>
        </p:nvSpPr>
        <p:spPr>
          <a:xfrm>
            <a:off x="1362892" y="5608147"/>
            <a:ext cx="5212079" cy="5071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FA30A4-04A0-BF2C-2D5A-329DA8CF28D9}"/>
                  </a:ext>
                </a:extLst>
              </p:cNvPr>
              <p:cNvSpPr txBox="1"/>
              <p:nvPr/>
            </p:nvSpPr>
            <p:spPr>
              <a:xfrm>
                <a:off x="1785257" y="5253596"/>
                <a:ext cx="4310743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800" b="1" dirty="0">
                    <a:solidFill>
                      <a:srgbClr val="0070C0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Tractable lower bound  </a:t>
                </a:r>
                <a14:m>
                  <m:oMath xmlns:m="http://schemas.openxmlformats.org/officeDocument/2006/math">
                    <m:r>
                      <a:rPr kumimoji="1" lang="ko-KR" altLang="en-US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𝓛</m:t>
                    </m:r>
                    <m:r>
                      <a:rPr kumimoji="1" lang="en-US" altLang="ko-KR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kumimoji="1" lang="en-US" altLang="ko-KR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kumimoji="1" lang="en-US" altLang="ko-KR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</m:t>
                    </m:r>
                    <m:r>
                      <a:rPr kumimoji="1" lang="en-US" altLang="ko-KR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𝜽</m:t>
                    </m:r>
                    <m:r>
                      <a:rPr kumimoji="1" lang="en-US" altLang="ko-KR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𝝓</m:t>
                    </m:r>
                    <m:r>
                      <a:rPr kumimoji="1" lang="en-US" altLang="ko-KR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FA30A4-04A0-BF2C-2D5A-329DA8CF2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257" y="5253596"/>
                <a:ext cx="4310743" cy="387927"/>
              </a:xfrm>
              <a:prstGeom prst="rect">
                <a:avLst/>
              </a:prstGeom>
              <a:blipFill>
                <a:blip r:embed="rId5"/>
                <a:stretch>
                  <a:fillRect l="-1273" t="-3175" b="-2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77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Maximize log-likelihood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276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𝑴𝒂𝒙𝒊𝒎𝒊𝒛𝒆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~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(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/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ko-KR" altLang="en-US" sz="2000" b="1" dirty="0">
                    <a:solidFill>
                      <a:schemeClr val="tx1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≥</m:t>
                    </m:r>
                    <m:r>
                      <a:rPr kumimoji="1" lang="ko-KR" alt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𝓛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𝝓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/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ko-KR" altLang="en-US" sz="2000" b="1" dirty="0">
                    <a:solidFill>
                      <a:schemeClr val="tx1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𝑴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𝒂𝒙𝒊𝒎𝒊𝒛𝒆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ko-KR" alt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𝓛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𝝓</m:t>
                        </m:r>
                      </m:e>
                    </m:d>
                  </m:oMath>
                </a14:m>
                <a:r>
                  <a:rPr kumimoji="1" lang="en-US" altLang="ko-KR" sz="2000" dirty="0">
                    <a:solidFill>
                      <a:schemeClr val="tx1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(ELBO </a:t>
                </a:r>
                <a:r>
                  <a:rPr kumimoji="1" lang="en-US" altLang="ko-KR" sz="2000" dirty="0"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: (Variational) Evidence Lower </a:t>
                </a:r>
                <a:r>
                  <a:rPr kumimoji="1" lang="en-US" altLang="ko-KR" sz="2000" dirty="0">
                    <a:solidFill>
                      <a:schemeClr val="tx1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Bound)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𝒂𝒓𝒈𝒎𝒂𝒙</m:t>
                        </m:r>
                      </m:e>
                      <m:li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𝝓</m:t>
                        </m:r>
                      </m:lim>
                    </m:limLow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𝑵</m:t>
                        </m:r>
                      </m:sup>
                      <m:e>
                        <m:r>
                          <a:rPr kumimoji="1" lang="ko-KR" altLang="en-US" sz="2000" b="1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𝓛</m:t>
                        </m:r>
                        <m:d>
                          <m:d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e>
                        </m:d>
                        <m:r>
                          <m:rPr>
                            <m:nor/>
                          </m:rPr>
                          <a:rPr kumimoji="1" lang="en-US" altLang="ko-KR" sz="2000" dirty="0"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dirty="0">
                  <a:solidFill>
                    <a:schemeClr val="tx1"/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276940"/>
              </a:xfrm>
              <a:prstGeom prst="rect">
                <a:avLst/>
              </a:prstGeom>
              <a:blipFill>
                <a:blip r:embed="rId2"/>
                <a:stretch>
                  <a:fillRect l="-554" b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669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5752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Loss Function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940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𝒂𝒓𝒈𝒎𝒂𝒙</m:t>
                        </m:r>
                      </m:e>
                      <m:li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𝝓</m:t>
                        </m:r>
                      </m:lim>
                    </m:limLow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𝑵</m:t>
                        </m:r>
                      </m:sup>
                      <m:e>
                        <m:r>
                          <a:rPr kumimoji="1" lang="ko-KR" altLang="en-US" sz="2000" b="1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𝓛</m:t>
                        </m:r>
                        <m:d>
                          <m:d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e>
                        </m:d>
                        <m:r>
                          <m:rPr>
                            <m:nor/>
                          </m:rPr>
                          <a:rPr kumimoji="1" lang="en-US" altLang="ko-KR" sz="2000" dirty="0"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limLow>
                      <m:limLow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𝒂𝒓𝒈𝒎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𝒊𝒏</m:t>
                        </m:r>
                      </m:e>
                      <m:li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𝝓</m:t>
                        </m:r>
                      </m:lim>
                    </m:limLow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𝑵</m:t>
                        </m:r>
                      </m:sup>
                      <m:e>
                        <m:r>
                          <a:rPr kumimoji="1" lang="ko-KR" altLang="en-US" sz="2000" b="1" i="1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𝓛</m:t>
                        </m:r>
                        <m:d>
                          <m:d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e>
                        </m:d>
                        <m:r>
                          <m:rPr>
                            <m:nor/>
                          </m:rPr>
                          <a:rPr kumimoji="1" lang="en-US" altLang="ko-KR" sz="2000" dirty="0"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b="1" i="1" dirty="0"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limLow>
                      <m:limLow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𝒂𝒓𝒈𝒎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𝒊𝒏</m:t>
                        </m:r>
                      </m:e>
                      <m:li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𝝓</m:t>
                        </m:r>
                      </m:lim>
                    </m:limLow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  <m:sup/>
                      <m:e>
                        <m:r>
                          <a:rPr kumimoji="1" lang="en-US" altLang="ko-KR" sz="2000" b="1" i="1" dirty="0"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𝑬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ko-KR" sz="2000" b="1" i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log</m:t>
                            </m:r>
                            <m:r>
                              <a:rPr kumimoji="1" lang="en-US" altLang="ko-KR" sz="2000" b="1" i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⁡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𝒈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)))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𝑲𝑳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∥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dirty="0">
                  <a:solidFill>
                    <a:schemeClr val="tx1"/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endParaRPr kumimoji="1" lang="en-US" altLang="ko-KR" sz="2000" dirty="0"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Reconstruction Error : Input - Generated output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Regularization : Assumption for distribution</a:t>
                </a: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940694"/>
              </a:xfrm>
              <a:prstGeom prst="rect">
                <a:avLst/>
              </a:prstGeom>
              <a:blipFill>
                <a:blip r:embed="rId2"/>
                <a:stretch>
                  <a:fillRect l="-554" t="-1855" b="-15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8CFB7-3040-F28B-7C35-875D3E90A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901" y="851597"/>
            <a:ext cx="4411098" cy="15855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946D533-12E9-DAD4-FB97-49FAB545F688}"/>
              </a:ext>
            </a:extLst>
          </p:cNvPr>
          <p:cNvSpPr/>
          <p:nvPr/>
        </p:nvSpPr>
        <p:spPr>
          <a:xfrm>
            <a:off x="6531428" y="2524751"/>
            <a:ext cx="2595155" cy="507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565AA-439B-3298-E05D-0315E2183AC1}"/>
              </a:ext>
            </a:extLst>
          </p:cNvPr>
          <p:cNvSpPr txBox="1"/>
          <p:nvPr/>
        </p:nvSpPr>
        <p:spPr>
          <a:xfrm>
            <a:off x="6905898" y="3118825"/>
            <a:ext cx="1859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Regularization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A60AAC-0FAE-DB65-205D-2ABFE8EBEC03}"/>
              </a:ext>
            </a:extLst>
          </p:cNvPr>
          <p:cNvSpPr/>
          <p:nvPr/>
        </p:nvSpPr>
        <p:spPr>
          <a:xfrm>
            <a:off x="2834640" y="2524751"/>
            <a:ext cx="3452949" cy="5071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CA353-80AF-C309-4184-8A74BD731C21}"/>
              </a:ext>
            </a:extLst>
          </p:cNvPr>
          <p:cNvSpPr txBox="1"/>
          <p:nvPr/>
        </p:nvSpPr>
        <p:spPr>
          <a:xfrm>
            <a:off x="3257005" y="3118825"/>
            <a:ext cx="2838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Reconstruction Error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7665B4-9C67-8A65-7BB0-9DBE3B3939E2}"/>
              </a:ext>
            </a:extLst>
          </p:cNvPr>
          <p:cNvSpPr/>
          <p:nvPr/>
        </p:nvSpPr>
        <p:spPr>
          <a:xfrm>
            <a:off x="7689669" y="834312"/>
            <a:ext cx="4502330" cy="160286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869F0E-D4A1-E395-E2FC-6C0E0BECE345}"/>
              </a:ext>
            </a:extLst>
          </p:cNvPr>
          <p:cNvSpPr/>
          <p:nvPr/>
        </p:nvSpPr>
        <p:spPr>
          <a:xfrm>
            <a:off x="7739810" y="890050"/>
            <a:ext cx="2492762" cy="1498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1949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Latent Diffusion Models (Stable Diffusion)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138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Optimization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487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Regularization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∥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Assumption</a:t>
                </a: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~ </m:t>
                    </m:r>
                    <m:r>
                      <a:rPr kumimoji="1" lang="ko-KR" altLang="en-US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𝒩</m:t>
                    </m:r>
                    <m:d>
                      <m:dPr>
                        <m:ctrlP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sSubSup>
                          <m:sSub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</m:oMath>
                </a14:m>
                <a:r>
                  <a:rPr kumimoji="1" lang="en-US" altLang="ko-KR" sz="20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: multivariate gaussian distribution, diagonal covariance</a:t>
                </a: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~ </m:t>
                    </m:r>
                    <m:r>
                      <a:rPr kumimoji="1" lang="ko-KR" altLang="en-US" sz="20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𝒩</m:t>
                    </m:r>
                    <m:d>
                      <m:dPr>
                        <m:ctrlPr>
                          <a:rPr kumimoji="1" lang="en-US" altLang="ko-KR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kumimoji="1" lang="en-US" altLang="ko-KR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:r>
                  <a:rPr kumimoji="1"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: multivariate normal distribution</a:t>
                </a: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487237"/>
              </a:xfrm>
              <a:prstGeom prst="rect">
                <a:avLst/>
              </a:prstGeom>
              <a:blipFill>
                <a:blip r:embed="rId2"/>
                <a:stretch>
                  <a:fillRect l="-525" b="-20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656F8E-51C9-A94E-5782-E0BF0810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43" y="810610"/>
            <a:ext cx="2798555" cy="267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23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D603324-ED6E-6EB1-52CD-CD9128A39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243" y="810610"/>
            <a:ext cx="2798555" cy="2671096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45192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Optimization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4330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Regularization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∥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Assumption</a:t>
                </a: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𝒩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kumimoji="1" lang="en-US" altLang="ko-KR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ko-KR" altLang="en-US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𝒩</m:t>
                    </m:r>
                    <m:d>
                      <m:dPr>
                        <m:ctrlP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sSubSup>
                          <m:sSub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𝐼</m:t>
                        </m:r>
                      </m:e>
                    </m:d>
                  </m:oMath>
                </a14:m>
                <a:endParaRPr kumimoji="1" lang="en-US" altLang="ko-KR" sz="20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𝒩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ko-KR" altLang="en-US" sz="20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𝒩</m:t>
                    </m:r>
                    <m:d>
                      <m:dPr>
                        <m:ctrlPr>
                          <a:rPr kumimoji="1" lang="en-US" altLang="ko-KR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kumimoji="1" lang="en-US" altLang="ko-KR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𝒋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𝑱</m:t>
                        </m:r>
                      </m:sup>
                      <m:e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𝒍</m:t>
                            </m:r>
                            <m:func>
                              <m:func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funcPr>
                              <m:fNam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𝝈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𝒊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, 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𝒋</m:t>
                                        </m:r>
                                      </m:sub>
                                      <m:sup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Noto Sans CJK KR Medium" panose="020B0600000000000000" pitchFamily="34" charset="-127"/>
                                            <a:sym typeface="Wingdings" panose="05000000000000000000" pitchFamily="2" charset="2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func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e>
                        </m:d>
                      </m:e>
                    </m:nary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4330609"/>
              </a:xfrm>
              <a:prstGeom prst="rect">
                <a:avLst/>
              </a:prstGeom>
              <a:blipFill>
                <a:blip r:embed="rId3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64B0D0-882A-7CA4-6FED-4779AC20D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66" y="2908376"/>
            <a:ext cx="6092086" cy="28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65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Optimization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67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Reconstruction Error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log</m:t>
                        </m:r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⁡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=∫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𝒅𝒛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𝑴𝒐𝒏𝒕𝒆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𝑪𝒂𝒓𝒍𝒐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𝒕𝒆𝒄𝒉𝒏𝒊𝒒𝒖𝒆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≈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𝑳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brk m:alnAt="23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𝒍</m:t>
                            </m:r>
                          </m:sup>
                        </m:sSup>
                      </m:sub>
                      <m:sup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𝒍</m:t>
                                </m:r>
                              </m:sup>
                            </m:sSup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𝑳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𝒊</m:t>
                            </m:r>
                          </m:sup>
                        </m:s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678828"/>
              </a:xfrm>
              <a:prstGeom prst="rect">
                <a:avLst/>
              </a:prstGeo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48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954265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Reparameterization Trick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10445596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Cannot apply differential to sampling process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Sample from standard normal distribution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Inverse of standardization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5A8FB7-C7E3-900B-8E64-EA6E3A178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3169094"/>
            <a:ext cx="7839074" cy="28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3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Optimization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10445596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Gaussian distribution  Mean Squared Error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Bernoulli distribution  Cross-Entropy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DD9134-4175-F321-E9AA-B24A2A03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09573"/>
            <a:ext cx="12192000" cy="1417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C1154F-5599-C43E-34AC-B38231B3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075" y="2426919"/>
            <a:ext cx="3503987" cy="31494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434B34-DD17-B43D-1A98-4808785B3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56"/>
          <a:stretch/>
        </p:blipFill>
        <p:spPr>
          <a:xfrm>
            <a:off x="890493" y="3486149"/>
            <a:ext cx="6351444" cy="269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31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07131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Review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7848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462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17614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 – Structure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39219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https://taeu.github.io/paper/deeplearning-paper-vae/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10445596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CF667E-AE74-E1B2-4595-6D52DFC21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2" y="1030524"/>
            <a:ext cx="10375354" cy="474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37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15479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Variational Auto-Encoder (VAE)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10445596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Wingdings" panose="05000000000000000000" pitchFamily="2" charset="2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F928C6-43C0-BFDB-C8FE-41F5BBAC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185"/>
            <a:ext cx="12192000" cy="34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70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65812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Conclusion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https://youtu.be/GbCAwVVKaHY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10445596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Problem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Large dataset,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Intractibility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Solution by variational bayes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ELBO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Classical Generative Model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Reparameterization trick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77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552C41-3A47-3075-AE8A-558E07D7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787203"/>
            <a:ext cx="8003177" cy="5344114"/>
          </a:xfrm>
          <a:prstGeom prst="rect">
            <a:avLst/>
          </a:prstGeom>
        </p:spPr>
      </p:pic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Generative Model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Ian Goodfellow, NIPS 2016 Tutorial: Generative Adversarial Networks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F6579-D26E-4D40-9614-AAD8C07F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0BE5F0-845F-4FB0-B3B8-94A9470A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618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 Taxonomy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820669-2632-D0CB-2E6C-29B0492DE6CF}"/>
              </a:ext>
            </a:extLst>
          </p:cNvPr>
          <p:cNvSpPr/>
          <p:nvPr/>
        </p:nvSpPr>
        <p:spPr>
          <a:xfrm>
            <a:off x="4885509" y="2725782"/>
            <a:ext cx="2238102" cy="542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3F2D5B-E12D-3829-A90E-D3D7221B5D94}"/>
              </a:ext>
            </a:extLst>
          </p:cNvPr>
          <p:cNvSpPr/>
          <p:nvPr/>
        </p:nvSpPr>
        <p:spPr>
          <a:xfrm>
            <a:off x="6265817" y="3810241"/>
            <a:ext cx="2930433" cy="542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3245AC-7F60-01D3-A443-8A027A7CF81D}"/>
              </a:ext>
            </a:extLst>
          </p:cNvPr>
          <p:cNvSpPr/>
          <p:nvPr/>
        </p:nvSpPr>
        <p:spPr>
          <a:xfrm>
            <a:off x="6291943" y="4699725"/>
            <a:ext cx="1598024" cy="542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C1307B-4397-FA35-BE86-2BFB292782C3}"/>
              </a:ext>
            </a:extLst>
          </p:cNvPr>
          <p:cNvSpPr/>
          <p:nvPr/>
        </p:nvSpPr>
        <p:spPr>
          <a:xfrm>
            <a:off x="6309361" y="1739173"/>
            <a:ext cx="3000102" cy="5421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7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Latent Diffusion Models (Stable Diffusion)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524D5-DB6A-C6B5-4415-7479463C8263}"/>
              </a:ext>
            </a:extLst>
          </p:cNvPr>
          <p:cNvSpPr/>
          <p:nvPr/>
        </p:nvSpPr>
        <p:spPr>
          <a:xfrm>
            <a:off x="709743" y="2760185"/>
            <a:ext cx="574063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C5D536-018B-7A5A-7BF0-ECB86F2B9E6D}"/>
              </a:ext>
            </a:extLst>
          </p:cNvPr>
          <p:cNvSpPr/>
          <p:nvPr/>
        </p:nvSpPr>
        <p:spPr>
          <a:xfrm>
            <a:off x="3191685" y="3314262"/>
            <a:ext cx="815140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A51FC-FD52-7B86-5A0F-601C34A5D844}"/>
              </a:ext>
            </a:extLst>
          </p:cNvPr>
          <p:cNvSpPr/>
          <p:nvPr/>
        </p:nvSpPr>
        <p:spPr>
          <a:xfrm>
            <a:off x="8291846" y="2790706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D65B96-48C6-3737-2716-A41C1ECF6A51}"/>
              </a:ext>
            </a:extLst>
          </p:cNvPr>
          <p:cNvSpPr/>
          <p:nvPr/>
        </p:nvSpPr>
        <p:spPr>
          <a:xfrm>
            <a:off x="8295922" y="3265304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74B2A-4226-1B3A-279A-5D1355632B60}"/>
              </a:ext>
            </a:extLst>
          </p:cNvPr>
          <p:cNvSpPr/>
          <p:nvPr/>
        </p:nvSpPr>
        <p:spPr>
          <a:xfrm>
            <a:off x="8631869" y="4156579"/>
            <a:ext cx="2558641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3C9DF2-F0A5-AB12-7A3D-213E0A230E76}"/>
              </a:ext>
            </a:extLst>
          </p:cNvPr>
          <p:cNvSpPr/>
          <p:nvPr/>
        </p:nvSpPr>
        <p:spPr>
          <a:xfrm>
            <a:off x="8629741" y="4875621"/>
            <a:ext cx="2558641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35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FA87F101-8E5A-E2FD-9EAC-4FF108217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35" y="740229"/>
            <a:ext cx="8092239" cy="559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08951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09209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https://lilianweng.github.io/posts/2021-07-11-diffusion-models/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126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2CE596-A854-4622-B7FA-E26AE408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39B188-537A-4BF3-8C47-2F47CD76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DDIM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Models Beat GANs on Image Synthesis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Latent Diffusion Models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(optional) Neural ODE, Video Implicit Diffusion Model*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0140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 - Plan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0484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2"/>
                        </a:rPr>
                        <a:t>https://kfmei.page/vidm/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(AAAI 2023)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2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92233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Before Getting Started</a:t>
                      </a:r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Mathematical Tools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90648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Bayesian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Maximum Likelihood Estimation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Entropy, Cross-Entropy, KL Divergence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Inference</a:t>
            </a:r>
          </a:p>
        </p:txBody>
      </p:sp>
    </p:spTree>
    <p:extLst>
      <p:ext uri="{BB962C8B-B14F-4D97-AF65-F5344CB8AC3E}">
        <p14:creationId xmlns:p14="http://schemas.microsoft.com/office/powerpoint/2010/main" val="92888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CJK KR Bold"/>
        <a:ea typeface="Noto Sans CJK KR Bold"/>
        <a:cs typeface=""/>
      </a:majorFont>
      <a:minorFont>
        <a:latin typeface="Noto Sans CJK KR Medium"/>
        <a:ea typeface="Noto Sans CJK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15025</TotalTime>
  <Words>3193</Words>
  <Application>Microsoft Office PowerPoint</Application>
  <PresentationFormat>와이드스크린</PresentationFormat>
  <Paragraphs>686</Paragraphs>
  <Slides>71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2" baseType="lpstr">
      <vt:lpstr>Kohinoor Devanagari</vt:lpstr>
      <vt:lpstr>Noto Sans CJK KR</vt:lpstr>
      <vt:lpstr>Noto Sans CJK KR Bold</vt:lpstr>
      <vt:lpstr>Noto Sans CJK KR Medium</vt:lpstr>
      <vt:lpstr>Noto Serif CJK KR Medium</vt:lpstr>
      <vt:lpstr>Arial</vt:lpstr>
      <vt:lpstr>Cambria Math</vt:lpstr>
      <vt:lpstr>Open Sans</vt:lpstr>
      <vt:lpstr>Wingdings</vt:lpstr>
      <vt:lpstr>Office 테마</vt:lpstr>
      <vt:lpstr>그림판 그림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찬호</dc:creator>
  <cp:lastModifiedBy>박 찬호</cp:lastModifiedBy>
  <cp:revision>106</cp:revision>
  <dcterms:created xsi:type="dcterms:W3CDTF">2021-09-16T03:11:08Z</dcterms:created>
  <dcterms:modified xsi:type="dcterms:W3CDTF">2023-01-18T07:30:08Z</dcterms:modified>
</cp:coreProperties>
</file>